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85" r:id="rId2"/>
    <p:sldId id="386" r:id="rId3"/>
    <p:sldId id="393" r:id="rId4"/>
    <p:sldId id="392" r:id="rId5"/>
    <p:sldId id="389" r:id="rId6"/>
    <p:sldId id="387" r:id="rId7"/>
    <p:sldId id="396" r:id="rId8"/>
    <p:sldId id="394" r:id="rId9"/>
    <p:sldId id="399" r:id="rId10"/>
    <p:sldId id="397" r:id="rId11"/>
    <p:sldId id="395" r:id="rId12"/>
    <p:sldId id="400" r:id="rId13"/>
    <p:sldId id="401" r:id="rId14"/>
    <p:sldId id="402" r:id="rId15"/>
    <p:sldId id="403" r:id="rId16"/>
    <p:sldId id="404" r:id="rId17"/>
    <p:sldId id="398" r:id="rId18"/>
    <p:sldId id="267" r:id="rId19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orient="horz" pos="3970">
          <p15:clr>
            <a:srgbClr val="A4A3A4"/>
          </p15:clr>
        </p15:guide>
        <p15:guide id="3" orient="horz" pos="350">
          <p15:clr>
            <a:srgbClr val="A4A3A4"/>
          </p15:clr>
        </p15:guide>
        <p15:guide id="4" pos="5399">
          <p15:clr>
            <a:srgbClr val="A4A3A4"/>
          </p15:clr>
        </p15:guide>
        <p15:guide id="5" pos="4185">
          <p15:clr>
            <a:srgbClr val="A4A3A4"/>
          </p15:clr>
        </p15:guide>
        <p15:guide id="6" pos="2268">
          <p15:clr>
            <a:srgbClr val="A4A3A4"/>
          </p15:clr>
        </p15:guide>
        <p15:guide id="7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ján Þ. Halldórsson" initials="KÞH" lastIdx="2" clrIdx="0">
    <p:extLst>
      <p:ext uri="{19B8F6BF-5375-455C-9EA6-DF929625EA0E}">
        <p15:presenceInfo xmlns:p15="http://schemas.microsoft.com/office/powerpoint/2012/main" userId="S-1-5-21-1912081187-2104096454-2755619990-1201" providerId="AD"/>
      </p:ext>
    </p:extLst>
  </p:cmAuthor>
  <p:cmAuthor id="2" name="Sigríður K. Þorgrímsdóttir" initials="SKÞ" lastIdx="2" clrIdx="1">
    <p:extLst>
      <p:ext uri="{19B8F6BF-5375-455C-9EA6-DF929625EA0E}">
        <p15:presenceInfo xmlns:p15="http://schemas.microsoft.com/office/powerpoint/2012/main" userId="S-1-5-21-2119859746-1385781273-1550850067-260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89"/>
    <a:srgbClr val="E69646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092" y="60"/>
      </p:cViewPr>
      <p:guideLst>
        <p:guide orient="horz" pos="2159"/>
        <p:guide orient="horz" pos="3970"/>
        <p:guide orient="horz" pos="350"/>
        <p:guide pos="5399"/>
        <p:guide pos="4185"/>
        <p:guide pos="226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E669D-31C6-4A97-A912-205CB5A7A29B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6" y="9428630"/>
            <a:ext cx="2890665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9939F-E90A-4FA5-ACF7-A2E81F1FC59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27582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4A223-B8F0-4273-A7D0-0465A1EF6A2E}" type="datetimeFigureOut">
              <a:rPr lang="is-IS" smtClean="0"/>
              <a:t>24.6.2020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C4BDD-2800-43BE-B74F-B4661175810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469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5C4BDD-2800-43BE-B74F-B46611758107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7597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6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088" y="578322"/>
            <a:ext cx="3998912" cy="1470025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88" y="3347937"/>
            <a:ext cx="3998912" cy="1752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BST-logo-hvit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253" y="5024851"/>
            <a:ext cx="3111660" cy="181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>
            <a:lvl1pPr>
              <a:buClr>
                <a:srgbClr val="E69646"/>
              </a:buClr>
              <a:defRPr/>
            </a:lvl1pPr>
            <a:lvl2pPr>
              <a:buClr>
                <a:srgbClr val="E69646"/>
              </a:buClr>
              <a:defRPr/>
            </a:lvl2pPr>
            <a:lvl3pPr>
              <a:buClr>
                <a:srgbClr val="E69646"/>
              </a:buClr>
              <a:defRPr/>
            </a:lvl3pPr>
            <a:lvl4pPr>
              <a:buClr>
                <a:srgbClr val="E69646"/>
              </a:buClr>
              <a:defRPr/>
            </a:lvl4pPr>
            <a:lvl5pPr>
              <a:buClr>
                <a:srgbClr val="E69646"/>
              </a:buClr>
              <a:defRPr/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ST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32" y="5512524"/>
            <a:ext cx="1911281" cy="1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30213"/>
            <a:ext cx="7997825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1621330"/>
            <a:ext cx="7997825" cy="4089354"/>
          </a:xfrm>
        </p:spPr>
        <p:txBody>
          <a:bodyPr/>
          <a:lstStyle>
            <a:lvl1pPr>
              <a:buClr>
                <a:srgbClr val="E69646"/>
              </a:buClr>
              <a:defRPr/>
            </a:lvl1pPr>
            <a:lvl2pPr>
              <a:buClr>
                <a:srgbClr val="E69646"/>
              </a:buClr>
              <a:defRPr/>
            </a:lvl2pPr>
            <a:lvl3pPr>
              <a:buClr>
                <a:srgbClr val="E69646"/>
              </a:buClr>
              <a:defRPr/>
            </a:lvl3pPr>
            <a:lvl4pPr>
              <a:buClr>
                <a:srgbClr val="E69646"/>
              </a:buClr>
              <a:defRPr/>
            </a:lvl4pPr>
            <a:lvl5pPr>
              <a:buClr>
                <a:srgbClr val="E69646"/>
              </a:buClr>
              <a:defRPr/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ST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32" y="5512524"/>
            <a:ext cx="1911281" cy="1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2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E69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38527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025" y="1820742"/>
            <a:ext cx="3990975" cy="160667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dirty="0"/>
              <a:t>Click to edit Master text styles</a:t>
            </a:r>
          </a:p>
        </p:txBody>
      </p:sp>
      <p:pic>
        <p:nvPicPr>
          <p:cNvPr id="10" name="Picture 9" descr="sol-ba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31" y="2407897"/>
            <a:ext cx="7342669" cy="445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1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ST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32" y="5512524"/>
            <a:ext cx="1911281" cy="111491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73088" y="1641513"/>
            <a:ext cx="3930240" cy="38079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3"/>
          </p:nvPr>
        </p:nvSpPr>
        <p:spPr>
          <a:xfrm>
            <a:off x="4572000" y="1641513"/>
            <a:ext cx="3930240" cy="38079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3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50365"/>
            <a:ext cx="7997826" cy="891731"/>
          </a:xfrm>
        </p:spPr>
        <p:txBody>
          <a:bodyPr/>
          <a:lstStyle>
            <a:lvl1pPr>
              <a:defRPr/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88" y="1535113"/>
            <a:ext cx="3924300" cy="639763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88" y="2305891"/>
            <a:ext cx="3924300" cy="3449830"/>
          </a:xfrm>
        </p:spPr>
        <p:txBody>
          <a:bodyPr/>
          <a:lstStyle>
            <a:lvl1pPr>
              <a:buClr>
                <a:srgbClr val="E69646"/>
              </a:buClr>
              <a:defRPr sz="2400"/>
            </a:lvl1pPr>
            <a:lvl2pPr>
              <a:buClr>
                <a:srgbClr val="E69646"/>
              </a:buClr>
              <a:defRPr sz="2000"/>
            </a:lvl2pPr>
            <a:lvl3pPr>
              <a:buClr>
                <a:srgbClr val="E69646"/>
              </a:buClr>
              <a:defRPr sz="1800"/>
            </a:lvl3pPr>
            <a:lvl4pPr>
              <a:buClr>
                <a:srgbClr val="E69646"/>
              </a:buClr>
              <a:defRPr sz="1600"/>
            </a:lvl4pPr>
            <a:lvl5pPr>
              <a:buClr>
                <a:srgbClr val="E69646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3925886" cy="639763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305891"/>
            <a:ext cx="3925886" cy="3449830"/>
          </a:xfrm>
        </p:spPr>
        <p:txBody>
          <a:bodyPr/>
          <a:lstStyle>
            <a:lvl1pPr>
              <a:buClr>
                <a:srgbClr val="E69646"/>
              </a:buClr>
              <a:defRPr sz="2400"/>
            </a:lvl1pPr>
            <a:lvl2pPr>
              <a:buClr>
                <a:srgbClr val="E69646"/>
              </a:buClr>
              <a:defRPr sz="2000"/>
            </a:lvl2pPr>
            <a:lvl3pPr>
              <a:buClr>
                <a:srgbClr val="E69646"/>
              </a:buClr>
              <a:defRPr sz="1800"/>
            </a:lvl3pPr>
            <a:lvl4pPr>
              <a:buClr>
                <a:srgbClr val="E69646"/>
              </a:buClr>
              <a:defRPr sz="1600"/>
            </a:lvl4pPr>
            <a:lvl5pPr>
              <a:buClr>
                <a:srgbClr val="E69646"/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BST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32" y="5512524"/>
            <a:ext cx="1911281" cy="1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0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287522"/>
            <a:ext cx="5605473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pic>
        <p:nvPicPr>
          <p:cNvPr id="7" name="Picture 6" descr="sol-orang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132" y="4404613"/>
            <a:ext cx="1994913" cy="192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273049"/>
            <a:ext cx="2892427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088" y="1730029"/>
            <a:ext cx="2892427" cy="38321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ST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32" y="5512524"/>
            <a:ext cx="1911281" cy="1114914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600450" y="555624"/>
            <a:ext cx="4970463" cy="51497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E69646"/>
              </a:buClr>
              <a:defRPr/>
            </a:lvl1pPr>
            <a:lvl2pPr>
              <a:buClr>
                <a:srgbClr val="E69646"/>
              </a:buClr>
              <a:defRPr/>
            </a:lvl2pPr>
            <a:lvl3pPr>
              <a:buClr>
                <a:srgbClr val="E69646"/>
              </a:buClr>
              <a:defRPr/>
            </a:lvl3pPr>
            <a:lvl4pPr>
              <a:buClr>
                <a:srgbClr val="E69646"/>
              </a:buClr>
              <a:defRPr/>
            </a:lvl4pPr>
            <a:lvl5pPr>
              <a:buClr>
                <a:srgbClr val="E69646"/>
              </a:buClr>
              <a:defRPr/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ST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632" y="5512524"/>
            <a:ext cx="1911281" cy="11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6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88" y="429527"/>
            <a:ext cx="7997825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88" y="1600201"/>
            <a:ext cx="7997825" cy="41104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C1ADB-B506-2C4A-8EC3-CD6581A8EC6A}" type="datetimeFigureOut">
              <a:rPr lang="en-US" smtClean="0"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2BE89-DC5A-7145-AB61-E82548D7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E69646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E69646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E69646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E69646"/>
        </a:buClr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E69646"/>
        </a:buClr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087" y="578322"/>
            <a:ext cx="6417373" cy="1470025"/>
          </a:xfrm>
        </p:spPr>
        <p:txBody>
          <a:bodyPr/>
          <a:lstStyle/>
          <a:p>
            <a:r>
              <a:rPr lang="is-IS" sz="3200" b="1" dirty="0"/>
              <a:t>Rafmagnið og landsbyggðirnar</a:t>
            </a:r>
            <a:br>
              <a:rPr lang="is-IS" sz="3200" b="1" dirty="0"/>
            </a:br>
            <a:r>
              <a:rPr lang="is-IS" sz="3200" b="1" dirty="0"/>
              <a:t>   Í auga stormsins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88" y="4339716"/>
            <a:ext cx="4405312" cy="1658319"/>
          </a:xfrm>
        </p:spPr>
        <p:txBody>
          <a:bodyPr>
            <a:normAutofit fontScale="92500" lnSpcReduction="10000"/>
          </a:bodyPr>
          <a:lstStyle/>
          <a:p>
            <a:endParaRPr lang="is-IS" dirty="0"/>
          </a:p>
          <a:p>
            <a:r>
              <a:rPr lang="is-IS" sz="1900" dirty="0"/>
              <a:t>Kynning á fundi hagsmunaráðs Landsnets 30. janúar 2020</a:t>
            </a:r>
          </a:p>
          <a:p>
            <a:endParaRPr lang="is-IS" sz="1900" dirty="0"/>
          </a:p>
          <a:p>
            <a:endParaRPr lang="en-US" dirty="0"/>
          </a:p>
          <a:p>
            <a:r>
              <a:rPr lang="en-US" dirty="0"/>
              <a:t>Kristján Þ. Halldórsson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730DE9CB-DC3F-4AD0-803A-08EB244A09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2739462"/>
                  </p:ext>
                </p:extLst>
              </p:nvPr>
            </p:nvGraphicFramePr>
            <p:xfrm>
              <a:off x="-2994378" y="1184359"/>
              <a:ext cx="2286000" cy="1714500"/>
            </p:xfrm>
            <a:graphic>
              <a:graphicData uri="http://schemas.microsoft.com/office/powerpoint/2016/slidezoom">
                <pslz:sldZm>
                  <pslz:sldZmObj sldId="385" cId="4222016950">
                    <pslz:zmPr id="{74C75E82-2246-4F61-BC1A-86A5C275E1C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30DE9CB-DC3F-4AD0-803A-08EB244A09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994378" y="1184359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9" name="Picture 8" descr="A picture containing indoor, lamp, room, black&#10;&#10;Description automatically generated">
            <a:extLst>
              <a:ext uri="{FF2B5EF4-FFF2-40B4-BE49-F238E27FC236}">
                <a16:creationId xmlns:a16="http://schemas.microsoft.com/office/drawing/2014/main" id="{0CC050A2-2952-48F3-91D8-80166CE1B5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334" y="1519527"/>
            <a:ext cx="4138440" cy="27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1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Helstu skemmdir á línum við Öxarfjörð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62" y="2455918"/>
            <a:ext cx="7997825" cy="2825381"/>
          </a:xfrm>
        </p:spPr>
        <p:txBody>
          <a:bodyPr>
            <a:normAutofit fontScale="70000" lnSpcReduction="20000"/>
          </a:bodyPr>
          <a:lstStyle/>
          <a:p>
            <a:r>
              <a:rPr lang="is-IS" dirty="0"/>
              <a:t>Þorpin með varaafl en það er takmarkað, vélar litlar</a:t>
            </a:r>
          </a:p>
          <a:p>
            <a:r>
              <a:rPr lang="is-IS" dirty="0"/>
              <a:t>Sveitirnar rafmagnslausar sólarhringum saman</a:t>
            </a:r>
          </a:p>
          <a:p>
            <a:r>
              <a:rPr lang="is-IS" dirty="0"/>
              <a:t>Truflanir á rekstri fyrirtækja</a:t>
            </a:r>
          </a:p>
          <a:p>
            <a:r>
              <a:rPr lang="is-IS" dirty="0"/>
              <a:t>Hitaveitu haldið gangandi með mörgum varaaflstöðvum</a:t>
            </a:r>
          </a:p>
          <a:p>
            <a:r>
              <a:rPr lang="is-IS" dirty="0"/>
              <a:t>Kalt í húsum í dreifbýli þar sem ekki var rafmagn á hringrásardælur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  <a:p>
            <a:r>
              <a:rPr lang="is-IS" dirty="0">
                <a:highlight>
                  <a:srgbClr val="FFFF00"/>
                </a:highlight>
              </a:rPr>
              <a:t>Fleiri glærur KÞH um reynslu og stöðu íbúa í dreifbýlinu</a:t>
            </a:r>
          </a:p>
          <a:p>
            <a:pPr marL="0" indent="0">
              <a:buNone/>
            </a:pPr>
            <a:endParaRPr lang="is-IS" dirty="0">
              <a:solidFill>
                <a:schemeClr val="bg1"/>
              </a:solidFill>
            </a:endParaRPr>
          </a:p>
          <a:p>
            <a:pPr lvl="1"/>
            <a:r>
              <a:rPr lang="is-IS" dirty="0">
                <a:solidFill>
                  <a:schemeClr val="bg1"/>
                </a:solidFill>
              </a:rPr>
              <a:t>Ó.</a:t>
            </a:r>
            <a:r>
              <a:rPr lang="is-IS" dirty="0" err="1">
                <a:solidFill>
                  <a:schemeClr val="bg1"/>
                </a:solidFill>
              </a:rPr>
              <a:t>fleri</a:t>
            </a:r>
            <a:r>
              <a:rPr lang="is-IS" dirty="0">
                <a:solidFill>
                  <a:schemeClr val="bg1"/>
                </a:solidFill>
              </a:rPr>
              <a:t>......veðrið í desember leiddi í ljós veikleika</a:t>
            </a:r>
          </a:p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4DF76A-99CA-4C21-A077-0E7A9435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68" y="892310"/>
            <a:ext cx="9193135" cy="596569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604C2FD-E95F-4E4C-8374-3B7A425A2C9D}"/>
              </a:ext>
            </a:extLst>
          </p:cNvPr>
          <p:cNvSpPr/>
          <p:nvPr/>
        </p:nvSpPr>
        <p:spPr>
          <a:xfrm>
            <a:off x="4127619" y="3854153"/>
            <a:ext cx="786213" cy="9913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37D495-988C-463F-9CFA-D3E34757F467}"/>
              </a:ext>
            </a:extLst>
          </p:cNvPr>
          <p:cNvSpPr/>
          <p:nvPr/>
        </p:nvSpPr>
        <p:spPr>
          <a:xfrm>
            <a:off x="4418176" y="5733425"/>
            <a:ext cx="495656" cy="510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1FDD4A-DADE-4670-9394-BEB92563088E}"/>
              </a:ext>
            </a:extLst>
          </p:cNvPr>
          <p:cNvSpPr/>
          <p:nvPr/>
        </p:nvSpPr>
        <p:spPr>
          <a:xfrm>
            <a:off x="2511039" y="5630687"/>
            <a:ext cx="495656" cy="510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283DC1-B202-4E11-98F9-DD7DC9C72741}"/>
              </a:ext>
            </a:extLst>
          </p:cNvPr>
          <p:cNvSpPr/>
          <p:nvPr/>
        </p:nvSpPr>
        <p:spPr>
          <a:xfrm>
            <a:off x="4695002" y="4945719"/>
            <a:ext cx="218829" cy="21431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05CC9-944D-4135-998C-6AB46C2F5FC2}"/>
              </a:ext>
            </a:extLst>
          </p:cNvPr>
          <p:cNvSpPr txBox="1"/>
          <p:nvPr/>
        </p:nvSpPr>
        <p:spPr>
          <a:xfrm>
            <a:off x="5170204" y="4467177"/>
            <a:ext cx="999859" cy="5539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s-IS" sz="1000" dirty="0">
                <a:solidFill>
                  <a:schemeClr val="bg1"/>
                </a:solidFill>
              </a:rPr>
              <a:t>Kópaskerslína Landsnets í Núpasveit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39339B-E9A4-4001-81A2-F314393DFC89}"/>
              </a:ext>
            </a:extLst>
          </p:cNvPr>
          <p:cNvCxnSpPr>
            <a:cxnSpLocks/>
          </p:cNvCxnSpPr>
          <p:nvPr/>
        </p:nvCxnSpPr>
        <p:spPr>
          <a:xfrm flipH="1">
            <a:off x="4913833" y="4908775"/>
            <a:ext cx="218488" cy="112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20F055-125C-4A57-A071-A1227D0A60DF}"/>
              </a:ext>
            </a:extLst>
          </p:cNvPr>
          <p:cNvCxnSpPr>
            <a:cxnSpLocks/>
            <a:stCxn id="8" idx="1"/>
            <a:endCxn id="8" idx="1"/>
          </p:cNvCxnSpPr>
          <p:nvPr/>
        </p:nvCxnSpPr>
        <p:spPr>
          <a:xfrm>
            <a:off x="4727049" y="497710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2D70BD-A0C4-40FD-800E-B9F1E74C19FD}"/>
              </a:ext>
            </a:extLst>
          </p:cNvPr>
          <p:cNvCxnSpPr>
            <a:cxnSpLocks/>
          </p:cNvCxnSpPr>
          <p:nvPr/>
        </p:nvCxnSpPr>
        <p:spPr>
          <a:xfrm>
            <a:off x="4721551" y="4974647"/>
            <a:ext cx="109247" cy="138861"/>
          </a:xfrm>
          <a:prstGeom prst="line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19733D-DB91-4D5B-A442-8D183736915C}"/>
              </a:ext>
            </a:extLst>
          </p:cNvPr>
          <p:cNvCxnSpPr>
            <a:cxnSpLocks/>
          </p:cNvCxnSpPr>
          <p:nvPr/>
        </p:nvCxnSpPr>
        <p:spPr>
          <a:xfrm flipH="1">
            <a:off x="4050708" y="5113508"/>
            <a:ext cx="780090" cy="1744492"/>
          </a:xfrm>
          <a:prstGeom prst="line">
            <a:avLst/>
          </a:prstGeom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46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Þriðjudagur,10. desember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448013"/>
            <a:ext cx="7997825" cy="3961973"/>
          </a:xfrm>
        </p:spPr>
        <p:txBody>
          <a:bodyPr>
            <a:normAutofit fontScale="85000" lnSpcReduction="20000"/>
          </a:bodyPr>
          <a:lstStyle/>
          <a:p>
            <a:r>
              <a:rPr lang="is-IS" dirty="0"/>
              <a:t>Rafmagn fór af Melrakkasléttu og Öxarfirði á milli 9 og 10:30.</a:t>
            </a:r>
          </a:p>
          <a:p>
            <a:r>
              <a:rPr lang="is-IS" dirty="0"/>
              <a:t>Rafmagn fór af Kópaskeri 11-11:30. </a:t>
            </a:r>
          </a:p>
          <a:p>
            <a:pPr lvl="1"/>
            <a:r>
              <a:rPr lang="is-IS" dirty="0"/>
              <a:t>Sveitalínur út á Sléttu og í Öxarfirði mjög illa farnar </a:t>
            </a:r>
          </a:p>
          <a:p>
            <a:pPr lvl="1"/>
            <a:r>
              <a:rPr lang="is-IS" dirty="0"/>
              <a:t>Kópaskerslína Landsnets frá Laxá brotnaði mjög illa í Núpasveit</a:t>
            </a:r>
          </a:p>
          <a:p>
            <a:pPr lvl="1"/>
            <a:r>
              <a:rPr lang="is-IS" dirty="0"/>
              <a:t>Varaafl á Raufarhöfn og Þórshöfn nýtist ekki á Kópaskeri vegna strengja</a:t>
            </a:r>
          </a:p>
          <a:p>
            <a:r>
              <a:rPr lang="is-IS" dirty="0"/>
              <a:t>Varaaflstöð komin til Kópaskers og gangsett upp úr kl. 17</a:t>
            </a:r>
          </a:p>
          <a:p>
            <a:r>
              <a:rPr lang="is-IS" dirty="0"/>
              <a:t>Rafmagnslaust á Sléttu og í Öxarfirði</a:t>
            </a:r>
          </a:p>
          <a:p>
            <a:r>
              <a:rPr lang="is-IS" dirty="0"/>
              <a:t>Hitaveita Öxarfjarðarhéraðs vann að því að koma varaafli á stofnæðar.</a:t>
            </a:r>
          </a:p>
          <a:p>
            <a:pPr lvl="1"/>
            <a:r>
              <a:rPr lang="is-IS" dirty="0"/>
              <a:t>Byrjað að koma varaafli í gang á fjórum dælustöðvum á stofnlögnum</a:t>
            </a:r>
          </a:p>
          <a:p>
            <a:pPr lvl="1"/>
            <a:r>
              <a:rPr lang="is-IS" dirty="0"/>
              <a:t>Veitan hefur auk þess varaafl á tveimur stöðvum (Laxeldi Samherja og heimarafstöð) á stofnlögn til Kópasker</a:t>
            </a:r>
          </a:p>
          <a:p>
            <a:r>
              <a:rPr lang="is-IS" dirty="0"/>
              <a:t>Útvarpssendingar féllu niður nema á langbylgju (og neti þar sem rafmagn var)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222849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Miðvikudagur,11. desember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448013"/>
            <a:ext cx="7997825" cy="3961973"/>
          </a:xfrm>
        </p:spPr>
        <p:txBody>
          <a:bodyPr>
            <a:normAutofit fontScale="92500" lnSpcReduction="10000"/>
          </a:bodyPr>
          <a:lstStyle/>
          <a:p>
            <a:r>
              <a:rPr lang="is-IS" dirty="0"/>
              <a:t>Varaafl á Kópaskeri</a:t>
            </a:r>
          </a:p>
          <a:p>
            <a:r>
              <a:rPr lang="is-IS" dirty="0"/>
              <a:t>Rafmagnslaust á Sléttu og í Öxarfirði</a:t>
            </a:r>
          </a:p>
          <a:p>
            <a:r>
              <a:rPr lang="is-IS" dirty="0"/>
              <a:t>Undirritaður reyndi að vinna en þá var orðið rafmagnslaust á Sauðárkróki og öll kerfi stofnunarinnar óvirk.</a:t>
            </a:r>
          </a:p>
          <a:p>
            <a:r>
              <a:rPr lang="is-IS" dirty="0"/>
              <a:t>Hitaveita - Vann að því allan daginn og fram á kvöld að koma varaafli á heimtaugar á sveitabæi.</a:t>
            </a:r>
          </a:p>
          <a:p>
            <a:pPr lvl="1"/>
            <a:r>
              <a:rPr lang="is-IS" dirty="0"/>
              <a:t>Komið vatn inn á flesta bæi/hús en margir sveitabæir án varaafls til að knýja hringrásardælur og því kólnaði í húsunum.</a:t>
            </a:r>
          </a:p>
          <a:p>
            <a:r>
              <a:rPr lang="is-IS" dirty="0"/>
              <a:t>Útvarpssendingar lágu niðri nema á langbylgju (og neti þar sem rafmagn var)</a:t>
            </a:r>
          </a:p>
          <a:p>
            <a:r>
              <a:rPr lang="is-IS" dirty="0"/>
              <a:t>Fastlínusímar (netsímar) virkuðu ekki þar sem rafmagnslaust var. Truflanir á </a:t>
            </a:r>
            <a:r>
              <a:rPr lang="is-IS" dirty="0" err="1"/>
              <a:t>gsm</a:t>
            </a:r>
            <a:r>
              <a:rPr lang="is-IS" dirty="0"/>
              <a:t>-sambandi</a:t>
            </a:r>
          </a:p>
          <a:p>
            <a:endParaRPr lang="is-IS" dirty="0"/>
          </a:p>
          <a:p>
            <a:endParaRPr lang="is-IS" dirty="0"/>
          </a:p>
        </p:txBody>
      </p:sp>
      <p:pic>
        <p:nvPicPr>
          <p:cNvPr id="5" name="Picture 4" descr="A picture containing indoor, sitting, white, sink&#10;&#10;Description automatically generated">
            <a:extLst>
              <a:ext uri="{FF2B5EF4-FFF2-40B4-BE49-F238E27FC236}">
                <a16:creationId xmlns:a16="http://schemas.microsoft.com/office/drawing/2014/main" id="{8E359187-5706-4665-8636-FF9A925FA5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103" y="187989"/>
            <a:ext cx="2867296" cy="19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97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in a dark room&#10;&#10;Description automatically generated">
            <a:extLst>
              <a:ext uri="{FF2B5EF4-FFF2-40B4-BE49-F238E27FC236}">
                <a16:creationId xmlns:a16="http://schemas.microsoft.com/office/drawing/2014/main" id="{821F3596-8369-4C85-85BF-D79BBB13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24000" y="1008905"/>
            <a:ext cx="12191998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</a:rPr>
              <a:t>Fimmtudagur,12. desember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448013"/>
            <a:ext cx="7997825" cy="3961973"/>
          </a:xfrm>
        </p:spPr>
        <p:txBody>
          <a:bodyPr>
            <a:normAutofit fontScale="92500"/>
          </a:bodyPr>
          <a:lstStyle/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Varaafl á Kópaskeri</a:t>
            </a:r>
          </a:p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Rafmagnslaust á Sléttu og í Öxarfirði</a:t>
            </a:r>
          </a:p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Björgunarsveitarútkall við að aðstoða við uppgröft og afísun raflína. Unnið að afísun lína í Öxarfirði og Sléttu fram eftir kvöldi. Björgunarsveitir frá nærliggjandi byggðarlögum og Húsavík</a:t>
            </a:r>
          </a:p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RARIK starfsmenn lögðu nótt við dag og unnu hörðum höndum að viðgerðum ásamt verktökum.</a:t>
            </a:r>
          </a:p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Hitaveita – starfsmenn verktaka unnu að því að koma varaafli á síðustu heimtaugina og að því að keyra varaafl. Ófærð á afleggjurum í sveitunum gerði starfið erfiðara. </a:t>
            </a:r>
          </a:p>
          <a:p>
            <a:pPr marL="0" indent="0">
              <a:buNone/>
            </a:pPr>
            <a:endParaRPr lang="is-I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top of a snow covered slope&#10;&#10;Description automatically generated">
            <a:extLst>
              <a:ext uri="{FF2B5EF4-FFF2-40B4-BE49-F238E27FC236}">
                <a16:creationId xmlns:a16="http://schemas.microsoft.com/office/drawing/2014/main" id="{EE7468E3-F47B-4B1C-9A9D-2EBC572199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02"/>
            <a:ext cx="10268246" cy="6845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</a:rPr>
              <a:t>Föstudagur,13. desember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8" y="1448013"/>
            <a:ext cx="7997825" cy="3961973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chemeClr val="bg1"/>
                </a:solidFill>
              </a:rPr>
              <a:t>Varaafl á Kópaskeri</a:t>
            </a:r>
          </a:p>
          <a:p>
            <a:r>
              <a:rPr lang="is-IS" dirty="0">
                <a:solidFill>
                  <a:schemeClr val="bg1"/>
                </a:solidFill>
              </a:rPr>
              <a:t>Rafmagnslaust á Sléttu</a:t>
            </a:r>
          </a:p>
          <a:p>
            <a:r>
              <a:rPr lang="is-IS" dirty="0">
                <a:solidFill>
                  <a:schemeClr val="bg1"/>
                </a:solidFill>
              </a:rPr>
              <a:t>Rafmagn í Núpasveit og hluta Öxarfjarðar með varaafli við tengivirki við Kópasker</a:t>
            </a:r>
          </a:p>
          <a:p>
            <a:r>
              <a:rPr lang="is-IS" dirty="0">
                <a:solidFill>
                  <a:schemeClr val="bg1"/>
                </a:solidFill>
              </a:rPr>
              <a:t>Síðustu bæir í Öxarfirði komnir með rafmagn um loftlínu upp úr miðnætti</a:t>
            </a:r>
          </a:p>
          <a:p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81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981D622B-59D8-46FC-9B67-2AC56CB6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3C496-C4D4-4D48-A8D4-DE626848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Laugardagur - sunnudagur. 14.-15. desember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E7C4-F501-4624-BB73-561A475B3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30" y="1758965"/>
            <a:ext cx="7997825" cy="1259739"/>
          </a:xfrm>
        </p:spPr>
        <p:txBody>
          <a:bodyPr>
            <a:normAutofit fontScale="92500" lnSpcReduction="20000"/>
          </a:bodyPr>
          <a:lstStyle/>
          <a:p>
            <a:r>
              <a:rPr lang="is-IS" dirty="0">
                <a:solidFill>
                  <a:schemeClr val="bg1"/>
                </a:solidFill>
              </a:rPr>
              <a:t>RARIK menn unnu hörðum höndum alla helgina að því að gera við og hengja línur upp</a:t>
            </a:r>
          </a:p>
          <a:p>
            <a:r>
              <a:rPr lang="is-IS" dirty="0">
                <a:solidFill>
                  <a:schemeClr val="bg1"/>
                </a:solidFill>
              </a:rPr>
              <a:t>Undirritaður í björgunarsveit heimamanna við afísun á Sléttulínu á laugardeginum. Aðrar sveitir einnig að störfum</a:t>
            </a:r>
          </a:p>
          <a:p>
            <a:endParaRPr lang="is-I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65B4D2-A4D0-4A72-8A8E-F00443FD1B20}"/>
              </a:ext>
            </a:extLst>
          </p:cNvPr>
          <p:cNvSpPr txBox="1">
            <a:spLocks/>
          </p:cNvSpPr>
          <p:nvPr/>
        </p:nvSpPr>
        <p:spPr>
          <a:xfrm>
            <a:off x="573083" y="3795352"/>
            <a:ext cx="7997825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>
                <a:solidFill>
                  <a:schemeClr val="bg1">
                    <a:lumMod val="85000"/>
                  </a:schemeClr>
                </a:solidFill>
              </a:rPr>
              <a:t>Aðfaranótt mánudags 15. desember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93B2C2-2761-4159-8224-9555B13E04EC}"/>
              </a:ext>
            </a:extLst>
          </p:cNvPr>
          <p:cNvSpPr txBox="1">
            <a:spLocks/>
          </p:cNvSpPr>
          <p:nvPr/>
        </p:nvSpPr>
        <p:spPr>
          <a:xfrm>
            <a:off x="859629" y="4385912"/>
            <a:ext cx="7997825" cy="12597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6964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E69646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E6964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E69646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69646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>
                <a:solidFill>
                  <a:schemeClr val="bg1"/>
                </a:solidFill>
              </a:rPr>
              <a:t>Rafmagn komst á Sléttulínu</a:t>
            </a:r>
          </a:p>
          <a:p>
            <a:endParaRPr lang="is-I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66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able, sitting, coffee&#10;&#10;Description automatically generated">
            <a:extLst>
              <a:ext uri="{FF2B5EF4-FFF2-40B4-BE49-F238E27FC236}">
                <a16:creationId xmlns:a16="http://schemas.microsoft.com/office/drawing/2014/main" id="{A373CDAD-8E37-4D8A-BE6D-BE4A9070DD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3BA2DD-B39A-4FEF-8DB6-2923207F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</a:rPr>
              <a:t>Fimmtudagur 19. desember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8FF7E-606E-438C-AD64-D42FE5BFC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224" y="1280259"/>
            <a:ext cx="3341406" cy="3172100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chemeClr val="bg1"/>
                </a:solidFill>
              </a:rPr>
              <a:t>Rafmagni hleypt á Kópaskerslínu um kvöldmat og hægt að hætta keyrslu varaafls og beita aðhaldi í rafmagnsnotkun á Norðausturhorninu.</a:t>
            </a:r>
          </a:p>
        </p:txBody>
      </p:sp>
    </p:spTree>
    <p:extLst>
      <p:ext uri="{BB962C8B-B14F-4D97-AF65-F5344CB8AC3E}">
        <p14:creationId xmlns:p14="http://schemas.microsoft.com/office/powerpoint/2010/main" val="350651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87" y="430213"/>
            <a:ext cx="7997825" cy="5606793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Við fórum tiltölulega vel út úr þessu þar sem veður var mun skaplegra en á mið- og vestanverðu Norðurlandi</a:t>
            </a:r>
          </a:p>
          <a:p>
            <a:endParaRPr lang="is-IS" dirty="0"/>
          </a:p>
          <a:p>
            <a:r>
              <a:rPr lang="is-IS" dirty="0"/>
              <a:t>Starfsmenn RARIK og Landsnets lögðu nótt við dag undir gríðarlegu álagi – </a:t>
            </a:r>
            <a:r>
              <a:rPr lang="is-IS" b="1" dirty="0"/>
              <a:t>eiga miklar þakkir skildar</a:t>
            </a:r>
          </a:p>
          <a:p>
            <a:r>
              <a:rPr lang="is-IS" dirty="0"/>
              <a:t>Mikil truflun og margir einstaklingar í samfélaginu frá vinnu dögum saman, m.a. vegna útkalla björgunarsveita í viðgerðarstörfum</a:t>
            </a:r>
          </a:p>
          <a:p>
            <a:r>
              <a:rPr lang="is-IS" dirty="0"/>
              <a:t>Fyrirtæki verða fyrir tjóni vegna truflana og skorts á rafmagni. Dæmi:</a:t>
            </a:r>
          </a:p>
          <a:p>
            <a:pPr lvl="1"/>
            <a:r>
              <a:rPr lang="is-IS" dirty="0"/>
              <a:t>Vinnslur á Þórshöfn og Raufarhöfn ekki á fullum afköstum vegna smæðar varaaflstöðva</a:t>
            </a:r>
          </a:p>
          <a:p>
            <a:pPr lvl="1"/>
            <a:r>
              <a:rPr lang="is-IS" dirty="0"/>
              <a:t>Ekki er staðsett varaafl á Kópaskeri að jafnaði og stöðin hefði ekki dugað fyrir sveitirnar</a:t>
            </a:r>
          </a:p>
          <a:p>
            <a:pPr lvl="1"/>
            <a:r>
              <a:rPr lang="is-IS" dirty="0"/>
              <a:t>Hitaveita Öxarfjarðar greiddi um 2,5 </a:t>
            </a:r>
            <a:r>
              <a:rPr lang="is-IS" dirty="0" err="1"/>
              <a:t>mkr</a:t>
            </a:r>
            <a:r>
              <a:rPr lang="is-IS" dirty="0"/>
              <a:t> (án </a:t>
            </a:r>
            <a:r>
              <a:rPr lang="is-IS" dirty="0" err="1"/>
              <a:t>vsk</a:t>
            </a:r>
            <a:r>
              <a:rPr lang="is-IS" dirty="0"/>
              <a:t>) fyrir keyrslu á varaafli og umstangið við það. Um helmingur af árlegum raforkukaupum.</a:t>
            </a:r>
          </a:p>
          <a:p>
            <a:r>
              <a:rPr lang="is-IS" dirty="0"/>
              <a:t>FM útvarp alveg úti, truflanir á síma en ljósleiðari hélt sambandi lengst af á heimilum með rafmagn.</a:t>
            </a:r>
          </a:p>
          <a:p>
            <a:r>
              <a:rPr lang="is-IS" dirty="0"/>
              <a:t>Erfitt fyrir mörg heimili í dreifbýlinu vegna kulda, sambandsleysis og annarra þátta heimilishalds sem fóru úr skorðum</a:t>
            </a:r>
          </a:p>
          <a:p>
            <a:endParaRPr lang="is-IS" dirty="0"/>
          </a:p>
          <a:p>
            <a:pPr marL="457200" lvl="1" indent="0">
              <a:buNone/>
            </a:pPr>
            <a:endParaRPr lang="is-IS" dirty="0"/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77102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0AA6346F-304D-4727-9DE1-A64A87D29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8242"/>
            <a:ext cx="9144000" cy="6096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s-IS" sz="3200" b="1" dirty="0">
                <a:solidFill>
                  <a:srgbClr val="E69646"/>
                </a:solidFill>
              </a:rPr>
              <a:t>Þakka áheyrnina</a:t>
            </a:r>
          </a:p>
        </p:txBody>
      </p:sp>
    </p:spTree>
    <p:extLst>
      <p:ext uri="{BB962C8B-B14F-4D97-AF65-F5344CB8AC3E}">
        <p14:creationId xmlns:p14="http://schemas.microsoft.com/office/powerpoint/2010/main" val="319326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now, outdoor, skiing, water&#10;&#10;Description automatically generated">
            <a:extLst>
              <a:ext uri="{FF2B5EF4-FFF2-40B4-BE49-F238E27FC236}">
                <a16:creationId xmlns:a16="http://schemas.microsoft.com/office/drawing/2014/main" id="{423739A3-28FF-418E-A32A-F04F955D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5877"/>
            <a:ext cx="9144000" cy="298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F2E38-F263-467E-9AAA-DA0872CA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Út frá sjónarhóli Byggðastofnunar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3342-91F9-425E-AFF1-1078CE574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07" y="1174048"/>
            <a:ext cx="8391970" cy="3133031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Landsbyggðirnar búi við stöðugleika og gæði í raforku:</a:t>
            </a:r>
          </a:p>
          <a:p>
            <a:pPr lvl="1">
              <a:lnSpc>
                <a:spcPct val="150000"/>
              </a:lnSpc>
            </a:pPr>
            <a:r>
              <a:rPr lang="is-IS" dirty="0"/>
              <a:t>Afhendingaröryggi – hringtengingar, traustar línur/strengi, varaafl, mönnun, ...</a:t>
            </a:r>
          </a:p>
          <a:p>
            <a:pPr lvl="1">
              <a:lnSpc>
                <a:spcPct val="150000"/>
              </a:lnSpc>
            </a:pPr>
            <a:r>
              <a:rPr lang="is-IS" dirty="0"/>
              <a:t>Framboð á raforku styðji vöxt samfélaga og þróun í atvinnulífi</a:t>
            </a:r>
          </a:p>
          <a:p>
            <a:pPr lvl="1">
              <a:lnSpc>
                <a:spcPct val="150000"/>
              </a:lnSpc>
            </a:pPr>
            <a:r>
              <a:rPr lang="is-IS" dirty="0"/>
              <a:t>Afhendingarmáti styðji þróun atvinnulífs (þrífösun)</a:t>
            </a:r>
          </a:p>
          <a:p>
            <a:pPr lvl="1">
              <a:lnSpc>
                <a:spcPct val="150000"/>
              </a:lnSpc>
            </a:pPr>
            <a:r>
              <a:rPr lang="is-IS" dirty="0"/>
              <a:t>Gæði rafmagns – tíðni og spenna stöðug</a:t>
            </a:r>
          </a:p>
          <a:p>
            <a:pPr lvl="1">
              <a:lnSpc>
                <a:spcPct val="150000"/>
              </a:lnSpc>
            </a:pPr>
            <a:r>
              <a:rPr lang="is-IS" dirty="0"/>
              <a:t>Fjarskiptakerfi detti ekki út vegna rafmagnstruflana</a:t>
            </a:r>
          </a:p>
          <a:p>
            <a:pPr lvl="1"/>
            <a:endParaRPr lang="is-IS" dirty="0">
              <a:solidFill>
                <a:schemeClr val="bg1"/>
              </a:solidFill>
            </a:endParaRPr>
          </a:p>
          <a:p>
            <a:pPr lvl="1"/>
            <a:r>
              <a:rPr lang="is-IS" dirty="0">
                <a:solidFill>
                  <a:schemeClr val="bg1"/>
                </a:solidFill>
              </a:rPr>
              <a:t>Óveðrið í desember leiddi í ljós veikleika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32208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F32E3-3EA9-4A34-BADB-788AB1B3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6D000-BEE9-43FD-BB73-8B7CAB922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A65A9-346C-4816-92FF-0B589CF7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2" y="0"/>
            <a:ext cx="808927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1024AC-2203-412F-8C63-A62D8BBD4FE2}"/>
              </a:ext>
            </a:extLst>
          </p:cNvPr>
          <p:cNvSpPr/>
          <p:nvPr/>
        </p:nvSpPr>
        <p:spPr>
          <a:xfrm>
            <a:off x="1427148" y="1854437"/>
            <a:ext cx="6905002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FABDE-2449-462D-B82B-73D4424CFB9A}"/>
              </a:ext>
            </a:extLst>
          </p:cNvPr>
          <p:cNvSpPr/>
          <p:nvPr/>
        </p:nvSpPr>
        <p:spPr>
          <a:xfrm>
            <a:off x="1427148" y="3205385"/>
            <a:ext cx="6905002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C9B5B1-C4E6-448F-B9C2-AEF9C067C2E8}"/>
              </a:ext>
            </a:extLst>
          </p:cNvPr>
          <p:cNvSpPr/>
          <p:nvPr/>
        </p:nvSpPr>
        <p:spPr>
          <a:xfrm>
            <a:off x="1427148" y="5710684"/>
            <a:ext cx="6905002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5BB9F5-5E80-45EB-B416-9AA19EE621F0}"/>
              </a:ext>
            </a:extLst>
          </p:cNvPr>
          <p:cNvSpPr/>
          <p:nvPr/>
        </p:nvSpPr>
        <p:spPr>
          <a:xfrm>
            <a:off x="1427148" y="4090587"/>
            <a:ext cx="6905002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D8A084-35D4-45B8-8E47-FB87F93EAE72}"/>
              </a:ext>
            </a:extLst>
          </p:cNvPr>
          <p:cNvSpPr/>
          <p:nvPr/>
        </p:nvSpPr>
        <p:spPr>
          <a:xfrm>
            <a:off x="1427148" y="6598734"/>
            <a:ext cx="6905002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7400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36E1-AD2D-4EDD-95F9-5790FF68B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66619-3D58-4025-89F8-3C1A01A24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E2E2F-FB8C-454B-B8C5-C1ACA82D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562227" cy="6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E81B0-4731-4B9D-A888-DCB492B9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DE85-A047-4DAA-93D4-C8E37FAC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CB287-368A-461E-B188-811304FCB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8" y="194277"/>
            <a:ext cx="598011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78D77A-070E-4A64-8BF0-15B8DC46FB32}"/>
              </a:ext>
            </a:extLst>
          </p:cNvPr>
          <p:cNvSpPr/>
          <p:nvPr/>
        </p:nvSpPr>
        <p:spPr>
          <a:xfrm>
            <a:off x="3281586" y="2324456"/>
            <a:ext cx="3271618" cy="68251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4AEED5-BF02-4E39-BC73-8D189984F5AA}"/>
              </a:ext>
            </a:extLst>
          </p:cNvPr>
          <p:cNvSpPr/>
          <p:nvPr/>
        </p:nvSpPr>
        <p:spPr>
          <a:xfrm>
            <a:off x="657057" y="4879649"/>
            <a:ext cx="5632648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77934D-41F2-4BDA-978D-175D4357BA1F}"/>
              </a:ext>
            </a:extLst>
          </p:cNvPr>
          <p:cNvSpPr/>
          <p:nvPr/>
        </p:nvSpPr>
        <p:spPr>
          <a:xfrm>
            <a:off x="664409" y="5383850"/>
            <a:ext cx="5632648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854EDD-FB71-4763-9F7D-3BA57F2503F4}"/>
              </a:ext>
            </a:extLst>
          </p:cNvPr>
          <p:cNvSpPr/>
          <p:nvPr/>
        </p:nvSpPr>
        <p:spPr>
          <a:xfrm>
            <a:off x="657057" y="5888051"/>
            <a:ext cx="5632648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7A919E-A81B-4F45-996D-805FCB4F0E0F}"/>
              </a:ext>
            </a:extLst>
          </p:cNvPr>
          <p:cNvSpPr/>
          <p:nvPr/>
        </p:nvSpPr>
        <p:spPr>
          <a:xfrm>
            <a:off x="664409" y="6634693"/>
            <a:ext cx="5632648" cy="2307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6CADD0-7854-469F-BF91-EDF7E545DC20}"/>
              </a:ext>
            </a:extLst>
          </p:cNvPr>
          <p:cNvSpPr/>
          <p:nvPr/>
        </p:nvSpPr>
        <p:spPr>
          <a:xfrm>
            <a:off x="3281586" y="4363744"/>
            <a:ext cx="3271618" cy="41980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7688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48F0-B95E-4531-B041-AA514C0B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Nokkur dæmi um viðbrögð við rafmagnstruflunum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144CE-2237-4B3B-8600-2790EE73D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CDF31-99A2-40B4-9F36-BFA6A8B0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92" y="1258249"/>
            <a:ext cx="6999006" cy="1973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81F54D-DADD-4BA1-AE53-023DF141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337" y="2915411"/>
            <a:ext cx="4486542" cy="2800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15717-8F8C-4BDF-91F2-AE4DE0FD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54" y="3280171"/>
            <a:ext cx="3779385" cy="39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4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2A2F-FA68-4927-9B7C-FD037F03A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5D6-EDA2-4473-867A-9A837E76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44C69-AC4A-4084-84EB-4DFB1981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11" y="0"/>
            <a:ext cx="5457276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31C393-8859-4E51-9778-6D95E118EB1F}"/>
              </a:ext>
            </a:extLst>
          </p:cNvPr>
          <p:cNvSpPr/>
          <p:nvPr/>
        </p:nvSpPr>
        <p:spPr>
          <a:xfrm>
            <a:off x="1102409" y="3238856"/>
            <a:ext cx="3271618" cy="65802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0698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D8A5-BE33-48F0-86DB-AC82F42E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400" dirty="0"/>
              <a:t> Ályktun stjórnar Byggðastofnunar 17. desember 2019: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B3CFE-D3DF-4CE3-AB84-E240B3AC7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287A6-2F88-48C4-B713-0B6670B3A00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23A8-C68D-407A-8859-901A004E4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76" y="1178450"/>
            <a:ext cx="8105210" cy="46412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055570-F705-4B12-8BE7-960619237B35}"/>
              </a:ext>
            </a:extLst>
          </p:cNvPr>
          <p:cNvSpPr/>
          <p:nvPr/>
        </p:nvSpPr>
        <p:spPr>
          <a:xfrm>
            <a:off x="534376" y="1205365"/>
            <a:ext cx="8075248" cy="52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A9C03D-3481-444B-BF54-98A11D5F3752}"/>
              </a:ext>
            </a:extLst>
          </p:cNvPr>
          <p:cNvSpPr/>
          <p:nvPr/>
        </p:nvSpPr>
        <p:spPr>
          <a:xfrm>
            <a:off x="573088" y="3049574"/>
            <a:ext cx="8075248" cy="8644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25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riding a snowboard down a snow covered slope&#10;&#10;Description automatically generated">
            <a:extLst>
              <a:ext uri="{FF2B5EF4-FFF2-40B4-BE49-F238E27FC236}">
                <a16:creationId xmlns:a16="http://schemas.microsoft.com/office/drawing/2014/main" id="{D1970576-4930-45E8-B013-A25689D29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1273"/>
            <a:ext cx="9212366" cy="69092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42005-DE18-4D1A-A19B-A2DF69AD9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>
                <a:solidFill>
                  <a:schemeClr val="bg1"/>
                </a:solidFill>
              </a:rPr>
              <a:t>Dæmi um reynslu íbúa á Norðausturhorninu</a:t>
            </a:r>
            <a:br>
              <a:rPr lang="is-IS" dirty="0">
                <a:solidFill>
                  <a:schemeClr val="bg1"/>
                </a:solidFill>
              </a:rPr>
            </a:br>
            <a:r>
              <a:rPr lang="is-IS" dirty="0">
                <a:solidFill>
                  <a:schemeClr val="bg1"/>
                </a:solidFill>
              </a:rPr>
              <a:t>     „dagbók“ þess sem hér stendur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1DDB8-AE0E-4650-B08C-0AD9DCAA06D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62311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505050"/>
      </a:dk1>
      <a:lt1>
        <a:sysClr val="window" lastClr="FFFFFF"/>
      </a:lt1>
      <a:dk2>
        <a:srgbClr val="1F497D"/>
      </a:dk2>
      <a:lt2>
        <a:srgbClr val="EEECE1"/>
      </a:lt2>
      <a:accent1>
        <a:srgbClr val="E69646"/>
      </a:accent1>
      <a:accent2>
        <a:srgbClr val="F4A052"/>
      </a:accent2>
      <a:accent3>
        <a:srgbClr val="FFBA71"/>
      </a:accent3>
      <a:accent4>
        <a:srgbClr val="FFB47B"/>
      </a:accent4>
      <a:accent5>
        <a:srgbClr val="FFD19C"/>
      </a:accent5>
      <a:accent6>
        <a:srgbClr val="FFE8C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</TotalTime>
  <Words>763</Words>
  <Application>Microsoft Office PowerPoint</Application>
  <PresentationFormat>On-screen Show (4:3)</PresentationFormat>
  <Paragraphs>83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Rafmagnið og landsbyggðirnar    Í auga stormsins</vt:lpstr>
      <vt:lpstr>Út frá sjónarhóli Byggðastofnunar</vt:lpstr>
      <vt:lpstr>PowerPoint Presentation</vt:lpstr>
      <vt:lpstr>PowerPoint Presentation</vt:lpstr>
      <vt:lpstr>PowerPoint Presentation</vt:lpstr>
      <vt:lpstr>Nokkur dæmi um viðbrögð við rafmagnstruflunum</vt:lpstr>
      <vt:lpstr>PowerPoint Presentation</vt:lpstr>
      <vt:lpstr> Ályktun stjórnar Byggðastofnunar 17. desember 2019:</vt:lpstr>
      <vt:lpstr>Dæmi um reynslu íbúa á Norðausturhorninu      „dagbók“ þess sem hér stendur</vt:lpstr>
      <vt:lpstr>Helstu skemmdir á línum við Öxarfjörð</vt:lpstr>
      <vt:lpstr>Þriðjudagur,10. desember</vt:lpstr>
      <vt:lpstr>Miðvikudagur,11. desember</vt:lpstr>
      <vt:lpstr>Fimmtudagur,12. desember</vt:lpstr>
      <vt:lpstr>Föstudagur,13. desember</vt:lpstr>
      <vt:lpstr>Laugardagur - sunnudagur. 14.-15. desember</vt:lpstr>
      <vt:lpstr>Fimmtudagur 19. desember</vt:lpstr>
      <vt:lpstr>PowerPoint Presentation</vt:lpstr>
      <vt:lpstr>Þakka áheyrnina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Hvað vilt þú gera og hvernig getum við hjálpað</dc:title>
  <dc:creator>hvati</dc:creator>
  <cp:lastModifiedBy>Elín Sigríður Óladóttir</cp:lastModifiedBy>
  <cp:revision>257</cp:revision>
  <cp:lastPrinted>2016-11-03T09:45:47Z</cp:lastPrinted>
  <dcterms:created xsi:type="dcterms:W3CDTF">2013-12-27T09:25:07Z</dcterms:created>
  <dcterms:modified xsi:type="dcterms:W3CDTF">2020-06-24T07:00:44Z</dcterms:modified>
</cp:coreProperties>
</file>