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9" r:id="rId3"/>
  </p:sldMasterIdLst>
  <p:notesMasterIdLst>
    <p:notesMasterId r:id="rId18"/>
  </p:notesMasterIdLst>
  <p:sldIdLst>
    <p:sldId id="259" r:id="rId4"/>
    <p:sldId id="436" r:id="rId5"/>
    <p:sldId id="439" r:id="rId6"/>
    <p:sldId id="437" r:id="rId7"/>
    <p:sldId id="427" r:id="rId8"/>
    <p:sldId id="440" r:id="rId9"/>
    <p:sldId id="435" r:id="rId10"/>
    <p:sldId id="425" r:id="rId11"/>
    <p:sldId id="441" r:id="rId12"/>
    <p:sldId id="398" r:id="rId13"/>
    <p:sldId id="270" r:id="rId14"/>
    <p:sldId id="434" r:id="rId15"/>
    <p:sldId id="400" r:id="rId16"/>
    <p:sldId id="429" r:id="rId17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6357" autoAdjust="0"/>
  </p:normalViewPr>
  <p:slideViewPr>
    <p:cSldViewPr snapToGrid="0">
      <p:cViewPr varScale="1">
        <p:scale>
          <a:sx n="51" d="100"/>
          <a:sy n="51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FA07F-3B41-45F4-8419-0326DA4B35C8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C0068-E14D-4F7D-A6F2-4BA8CBC2E9F1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9392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FDBE7-7A9F-4991-B9E3-8798C75D9FE1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0263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Áhættumat verður notað við landshlutagreiningar, innlegg í forgangsröðun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0068-E14D-4F7D-A6F2-4BA8CBC2E9F1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3173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Smávirkjanir: Mikið af hugmyndum í gangi,</a:t>
            </a:r>
          </a:p>
          <a:p>
            <a:r>
              <a:rPr lang="is-IS" dirty="0"/>
              <a:t>Ekkert heildaryfirlit til staðar. </a:t>
            </a:r>
          </a:p>
          <a:p>
            <a:r>
              <a:rPr lang="is-IS" dirty="0"/>
              <a:t>Við erum búin að tala við OS, RARIK, Sveitarfélög og </a:t>
            </a:r>
          </a:p>
          <a:p>
            <a:r>
              <a:rPr lang="is-IS" dirty="0"/>
              <a:t>Mikil vitneskja til staðar um vindorkuhugmyndir innan landsnets</a:t>
            </a:r>
          </a:p>
          <a:p>
            <a:r>
              <a:rPr lang="is-IS" dirty="0"/>
              <a:t>Súlur sína mögulegt flæði á milli landshlutaq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0068-E14D-4F7D-A6F2-4BA8CBC2E9F1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757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Smávirkjanir: Mikið af hugmyndum í gangi,</a:t>
            </a:r>
          </a:p>
          <a:p>
            <a:r>
              <a:rPr lang="is-IS" dirty="0"/>
              <a:t>Ekkert heildaryfirlit til staðar. </a:t>
            </a:r>
          </a:p>
          <a:p>
            <a:r>
              <a:rPr lang="is-IS" dirty="0"/>
              <a:t>Við erum búin að tala við OS, RARIK, Sveitarfélög og </a:t>
            </a:r>
          </a:p>
          <a:p>
            <a:r>
              <a:rPr lang="is-IS" dirty="0"/>
              <a:t>Mikil vitneskja til staðar um vindorkuhugmyndir innan landsnets</a:t>
            </a:r>
          </a:p>
          <a:p>
            <a:r>
              <a:rPr lang="is-IS" dirty="0"/>
              <a:t>Súlur sína mögulegt flæði á milli landshlutaq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0068-E14D-4F7D-A6F2-4BA8CBC2E9F1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197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Smávirkjanir: Mikið af hugmyndum í gangi,</a:t>
            </a:r>
          </a:p>
          <a:p>
            <a:r>
              <a:rPr lang="is-IS" dirty="0"/>
              <a:t>Ekkert heildaryfirlit til staðar. </a:t>
            </a:r>
          </a:p>
          <a:p>
            <a:r>
              <a:rPr lang="is-IS" dirty="0"/>
              <a:t>Við erum búin að tala við OS, RARIK, Sveitarfélög og </a:t>
            </a:r>
          </a:p>
          <a:p>
            <a:r>
              <a:rPr lang="is-IS" dirty="0"/>
              <a:t>Mikil vitneskja til staðar um vindorkuhugmyndir innan landsnets</a:t>
            </a:r>
          </a:p>
          <a:p>
            <a:r>
              <a:rPr lang="is-IS" dirty="0"/>
              <a:t>Súlur sína mögulegt flæði á milli landshlutaq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0068-E14D-4F7D-A6F2-4BA8CBC2E9F1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3921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is-IS" sz="1200" dirty="0"/>
              <a:t>Kröflulína 3</a:t>
            </a:r>
          </a:p>
          <a:p>
            <a:pPr marL="285750" indent="-285750">
              <a:buFontTx/>
              <a:buChar char="-"/>
            </a:pPr>
            <a:r>
              <a:rPr lang="is-IS" sz="1200" dirty="0"/>
              <a:t>Hólasandslína 3</a:t>
            </a:r>
          </a:p>
          <a:p>
            <a:pPr marL="285750" indent="-285750">
              <a:buFontTx/>
              <a:buChar char="-"/>
            </a:pPr>
            <a:r>
              <a:rPr lang="is-IS" sz="1200" dirty="0"/>
              <a:t>Blöndulína 3</a:t>
            </a:r>
          </a:p>
          <a:p>
            <a:pPr marL="285750" indent="-285750">
              <a:buFontTx/>
              <a:buChar char="-"/>
            </a:pPr>
            <a:r>
              <a:rPr lang="is-IS" sz="1200" dirty="0"/>
              <a:t>Suðurnesjalína 2</a:t>
            </a:r>
          </a:p>
          <a:p>
            <a:pPr marL="285750" indent="-285750">
              <a:buFontTx/>
              <a:buChar char="-"/>
            </a:pPr>
            <a:r>
              <a:rPr lang="is-IS" sz="1200" dirty="0"/>
              <a:t>Lyklafellslína 1</a:t>
            </a:r>
          </a:p>
          <a:p>
            <a:pPr marL="285750" indent="-285750">
              <a:buFontTx/>
              <a:buChar char="-"/>
            </a:pPr>
            <a:r>
              <a:rPr lang="is-IS" sz="1200" dirty="0"/>
              <a:t>Brennimelur - Geitháls</a:t>
            </a:r>
          </a:p>
          <a:p>
            <a:pPr marL="285750" indent="-285750">
              <a:buFontTx/>
              <a:buChar char="-"/>
            </a:pPr>
            <a:r>
              <a:rPr lang="is-IS" sz="1200" dirty="0"/>
              <a:t>Hellisheiði – Geitháls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7906C-A77C-4275-AA44-850E0DF4327A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7108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l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3160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is-IS" sz="5867" dirty="0">
                <a:solidFill>
                  <a:srgbClr val="95212E"/>
                </a:solidFill>
                <a:latin typeface="Proxima Nova Light"/>
                <a:cs typeface="Proxima Nova Light"/>
              </a:rPr>
              <a:t>Nýir tímar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424" y="3813043"/>
            <a:ext cx="8534400" cy="1752600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z="4267" dirty="0">
                <a:solidFill>
                  <a:schemeClr val="tx1"/>
                </a:solidFill>
                <a:latin typeface="Proxima Nova Light"/>
                <a:cs typeface="Proxima Nova Light"/>
              </a:rPr>
              <a:t>Við erum á krossgötum</a:t>
            </a:r>
          </a:p>
        </p:txBody>
      </p:sp>
    </p:spTree>
    <p:extLst>
      <p:ext uri="{BB962C8B-B14F-4D97-AF65-F5344CB8AC3E}">
        <p14:creationId xmlns:p14="http://schemas.microsoft.com/office/powerpoint/2010/main" val="332266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læra-rauttho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0029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2372883"/>
            <a:ext cx="10972800" cy="1143000"/>
          </a:xfrm>
        </p:spPr>
        <p:txBody>
          <a:bodyPr/>
          <a:lstStyle>
            <a:lvl1pPr algn="l">
              <a:defRPr baseline="0">
                <a:solidFill>
                  <a:srgbClr val="C00000"/>
                </a:solidFill>
              </a:defRPr>
            </a:lvl1pPr>
          </a:lstStyle>
          <a:p>
            <a:r>
              <a:rPr lang="en-US" dirty="0" err="1"/>
              <a:t>Texti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081669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a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sha_000\Desktop\LANDSNET - 12.mars\Landsnet-4478-kassar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548680"/>
            <a:ext cx="7242269" cy="56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56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ænn-ka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74639"/>
            <a:ext cx="7968885" cy="1143000"/>
          </a:xfrm>
        </p:spPr>
        <p:txBody>
          <a:bodyPr>
            <a:normAutofit/>
          </a:bodyPr>
          <a:lstStyle>
            <a:lvl1pPr algn="l">
              <a:defRPr sz="4667">
                <a:solidFill>
                  <a:srgbClr val="C00000"/>
                </a:solidFill>
              </a:defRPr>
            </a:lvl1pPr>
          </a:lstStyle>
          <a:p>
            <a:r>
              <a:rPr lang="is-IS" dirty="0"/>
              <a:t>Texti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4433" y="1701801"/>
            <a:ext cx="7969251" cy="4620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3" name="Rectangle 2"/>
          <p:cNvSpPr/>
          <p:nvPr userDrawn="1"/>
        </p:nvSpPr>
        <p:spPr>
          <a:xfrm>
            <a:off x="8453537" y="5572367"/>
            <a:ext cx="3552395" cy="10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/>
          </a:p>
        </p:txBody>
      </p:sp>
      <p:pic>
        <p:nvPicPr>
          <p:cNvPr id="6" name="Picture 2" descr="C:\Users\fsha_000\Desktop\Logo-Landsnet-litur-H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21" y="5657388"/>
            <a:ext cx="3281275" cy="1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7974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ár-ka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7052" y="1509185"/>
            <a:ext cx="7776633" cy="499110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27382" y="260648"/>
            <a:ext cx="7968885" cy="1143000"/>
          </a:xfrm>
        </p:spPr>
        <p:txBody>
          <a:bodyPr>
            <a:normAutofit/>
          </a:bodyPr>
          <a:lstStyle>
            <a:lvl1pPr algn="l">
              <a:defRPr sz="4667">
                <a:solidFill>
                  <a:srgbClr val="C00000"/>
                </a:solidFill>
              </a:defRPr>
            </a:lvl1pPr>
          </a:lstStyle>
          <a:p>
            <a:r>
              <a:rPr lang="is-IS" dirty="0"/>
              <a:t>Texti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470629" y="5572368"/>
            <a:ext cx="3456384" cy="1024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/>
          </a:p>
        </p:txBody>
      </p:sp>
      <p:pic>
        <p:nvPicPr>
          <p:cNvPr id="5" name="Picture 2" descr="C:\Users\fsha_000\Desktop\Logo-Landsnet-litur-H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21" y="5657388"/>
            <a:ext cx="3281275" cy="1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4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74639"/>
            <a:ext cx="7968885" cy="1143000"/>
          </a:xfrm>
        </p:spPr>
        <p:txBody>
          <a:bodyPr>
            <a:normAutofit/>
          </a:bodyPr>
          <a:lstStyle>
            <a:lvl1pPr algn="l">
              <a:defRPr sz="4667">
                <a:solidFill>
                  <a:srgbClr val="C00000"/>
                </a:solidFill>
              </a:defRPr>
            </a:lvl1pPr>
          </a:lstStyle>
          <a:p>
            <a:r>
              <a:rPr lang="is-IS" dirty="0"/>
              <a:t>Texti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4433" y="1701801"/>
            <a:ext cx="7969251" cy="4703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Rectangle 3"/>
          <p:cNvSpPr/>
          <p:nvPr userDrawn="1"/>
        </p:nvSpPr>
        <p:spPr>
          <a:xfrm>
            <a:off x="8479175" y="5572367"/>
            <a:ext cx="3552395" cy="10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/>
          </a:p>
        </p:txBody>
      </p:sp>
      <p:pic>
        <p:nvPicPr>
          <p:cNvPr id="7" name="Picture 2" descr="C:\Users\fsha_000\Desktop\Logo-Landsnet-litur-H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21" y="5657388"/>
            <a:ext cx="3281275" cy="1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2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ár-ka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74639"/>
            <a:ext cx="7968885" cy="1143000"/>
          </a:xfrm>
        </p:spPr>
        <p:txBody>
          <a:bodyPr>
            <a:normAutofit/>
          </a:bodyPr>
          <a:lstStyle>
            <a:lvl1pPr algn="l">
              <a:defRPr sz="4667">
                <a:solidFill>
                  <a:srgbClr val="C00000"/>
                </a:solidFill>
              </a:defRPr>
            </a:lvl1pPr>
          </a:lstStyle>
          <a:p>
            <a:r>
              <a:rPr lang="is-IS" dirty="0"/>
              <a:t>Texti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360" y="1700809"/>
            <a:ext cx="78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>
                <a:solidFill>
                  <a:schemeClr val="tx1"/>
                </a:solidFill>
              </a:rPr>
              <a:t>Hægt</a:t>
            </a:r>
            <a:r>
              <a:rPr lang="is-IS" sz="2400" baseline="0" dirty="0">
                <a:solidFill>
                  <a:schemeClr val="tx1"/>
                </a:solidFill>
              </a:rPr>
              <a:t> að skrifa texta</a:t>
            </a:r>
            <a:endParaRPr lang="is-I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444991" y="5572367"/>
            <a:ext cx="3552395" cy="10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/>
          </a:p>
        </p:txBody>
      </p:sp>
      <p:pic>
        <p:nvPicPr>
          <p:cNvPr id="8" name="Picture 2" descr="C:\Users\fsha_000\Desktop\Logo-Landsnet-litur-H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21" y="5657388"/>
            <a:ext cx="3281275" cy="1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95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241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0741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ill og Efni logo vinstri rautt hor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1648" y="231648"/>
            <a:ext cx="2523744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>
                <a:solidFill>
                  <a:srgbClr val="2A6C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151" y="6051551"/>
            <a:ext cx="27146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37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84413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74441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4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6221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44975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5087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53410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7139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90861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03720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0589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íða rauð hvítt log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68443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41447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2133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34839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9528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5808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86306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612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íða rauð með my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9280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ill og Efni logo vinstri rautt hor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3" y="865414"/>
            <a:ext cx="10515600" cy="82527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9146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íða hvít logo í lit rautt hor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414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íða gildi með my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6AEEEC5-D010-4D69-816A-D58A2B13BD76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364F85-92B7-4368-A4F9-160501C9B28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5407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ár-ka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7052" y="1509185"/>
            <a:ext cx="7776633" cy="499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27382" y="260648"/>
            <a:ext cx="7968885" cy="1143000"/>
          </a:xfrm>
        </p:spPr>
        <p:txBody>
          <a:bodyPr>
            <a:normAutofit/>
          </a:bodyPr>
          <a:lstStyle>
            <a:lvl1pPr algn="l">
              <a:defRPr sz="4667">
                <a:solidFill>
                  <a:srgbClr val="C00000"/>
                </a:solidFill>
              </a:defRPr>
            </a:lvl1pPr>
          </a:lstStyle>
          <a:p>
            <a:r>
              <a:rPr lang="is-IS" dirty="0"/>
              <a:t>Texti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462083" y="5572368"/>
            <a:ext cx="3456384" cy="1024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/>
          </a:p>
        </p:txBody>
      </p:sp>
      <p:pic>
        <p:nvPicPr>
          <p:cNvPr id="5" name="Picture 2" descr="C:\Users\fsha_000\Desktop\Logo-Landsnet-litur-H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21" y="5657388"/>
            <a:ext cx="3281275" cy="1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6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74639"/>
            <a:ext cx="7968885" cy="1143000"/>
          </a:xfrm>
        </p:spPr>
        <p:txBody>
          <a:bodyPr>
            <a:normAutofit/>
          </a:bodyPr>
          <a:lstStyle>
            <a:lvl1pPr algn="l">
              <a:defRPr sz="4667">
                <a:solidFill>
                  <a:srgbClr val="C00000"/>
                </a:solidFill>
              </a:defRPr>
            </a:lvl1pPr>
          </a:lstStyle>
          <a:p>
            <a:r>
              <a:rPr lang="is-IS" dirty="0"/>
              <a:t>Texti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4433" y="1701801"/>
            <a:ext cx="7969251" cy="4703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Rectangle 3"/>
          <p:cNvSpPr/>
          <p:nvPr userDrawn="1"/>
        </p:nvSpPr>
        <p:spPr>
          <a:xfrm>
            <a:off x="8479175" y="5572367"/>
            <a:ext cx="3552395" cy="1056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/>
          </a:p>
        </p:txBody>
      </p:sp>
      <p:pic>
        <p:nvPicPr>
          <p:cNvPr id="7" name="Picture 2" descr="C:\Users\fsha_000\Desktop\Logo-Landsnet-litur-H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21" y="5657388"/>
            <a:ext cx="3281275" cy="1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3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s-I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6C203887-D2DD-4099-8E99-2C65A9D63B1E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s-I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s-I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C20B2FA8-B55E-4C9F-A6AB-7A96E693CCC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642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12" r:id="rId8"/>
    <p:sldLayoutId id="2147483713" r:id="rId9"/>
  </p:sldLayoutIdLst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rial" panose="020B0604020202020204" pitchFamily="34" charset="0"/>
          <a:cs typeface="Arial" panose="020B0604020202020204" pitchFamily="34" charset="0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rial" panose="020B0604020202020204" pitchFamily="34" charset="0"/>
          <a:cs typeface="Arial" panose="020B0604020202020204" pitchFamily="34" charset="0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 panose="020B0604020202020204" pitchFamily="34" charset="0"/>
          <a:cs typeface="Arial" panose="020B0604020202020204" pitchFamily="34" charset="0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rial" panose="020B0604020202020204" pitchFamily="34" charset="0"/>
          <a:cs typeface="Arial" panose="020B0604020202020204" pitchFamily="34" charset="0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3ADA1-4CC5-48AF-8A41-6421A5DF2392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43A3-655D-416E-B5DF-5F1B2DF9F2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502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55439-FADF-43E1-B65C-D2FCB7DDDE74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FA2E-498F-4AFB-ACF7-2B3D6A0FAEE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501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sha_000\Desktop\LANDSNET - 12.mars\Landsnet-4478-vorfundur-glærur-forsidumy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8" y="356659"/>
            <a:ext cx="3321493" cy="60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633339"/>
            <a:ext cx="7539425" cy="1102519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s-IS" dirty="0">
                <a:solidFill>
                  <a:srgbClr val="C00000"/>
                </a:solidFill>
                <a:latin typeface="Arial"/>
                <a:cs typeface="Arial"/>
              </a:rPr>
              <a:t>Eftir óveðrið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5800" y="3034404"/>
            <a:ext cx="7477021" cy="789192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4000" dirty="0">
                <a:latin typeface="Arial"/>
                <a:cs typeface="Arial"/>
              </a:rPr>
              <a:t>Hvernig tryggjum við raforkuöryggi til framtíðar</a:t>
            </a:r>
          </a:p>
          <a:p>
            <a:pPr marL="0" indent="0">
              <a:buNone/>
            </a:pPr>
            <a:r>
              <a:rPr lang="is-IS" sz="1600" dirty="0">
                <a:latin typeface="Arial"/>
                <a:cs typeface="Arial"/>
              </a:rPr>
              <a:t>Gnýr Guðmundsson</a:t>
            </a:r>
          </a:p>
          <a:p>
            <a:pPr marL="0" indent="0">
              <a:buNone/>
            </a:pPr>
            <a:r>
              <a:rPr lang="is-IS" sz="1600" dirty="0">
                <a:latin typeface="Arial"/>
                <a:cs typeface="Arial"/>
              </a:rPr>
              <a:t>Yfirmaður áætlana og greininga í raforkukerfinu</a:t>
            </a:r>
            <a:endParaRPr lang="is-I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is-I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is-IS" sz="2000" dirty="0">
                <a:latin typeface="Arial"/>
                <a:cs typeface="Arial"/>
              </a:rPr>
              <a:t>Fundur í verkefnaráði Suðurnesjalínu 2</a:t>
            </a:r>
          </a:p>
          <a:p>
            <a:pPr marL="0" indent="0">
              <a:buNone/>
            </a:pPr>
            <a:r>
              <a:rPr lang="is-IS" sz="2000" dirty="0">
                <a:latin typeface="Arial"/>
                <a:cs typeface="Arial"/>
              </a:rPr>
              <a:t>28. janúar 2020</a:t>
            </a:r>
            <a:endParaRPr lang="is-IS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is-IS" dirty="0">
              <a:latin typeface="Arial"/>
              <a:cs typeface="Arial"/>
            </a:endParaRPr>
          </a:p>
          <a:p>
            <a:pPr marL="0" indent="0">
              <a:buNone/>
            </a:pPr>
            <a:endParaRPr lang="is-I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82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D229F-9073-4889-88A1-3C517136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Kerfisáætlun Landsnets 2019-2028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D3F0C4-1549-40B6-92DD-A045262F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33269-D0C4-4AF9-8914-C44A560B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10" y="1797373"/>
            <a:ext cx="6318844" cy="419521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B41481-7425-45AA-86CC-7B99A9AB12B6}"/>
              </a:ext>
            </a:extLst>
          </p:cNvPr>
          <p:cNvSpPr txBox="1">
            <a:spLocks/>
          </p:cNvSpPr>
          <p:nvPr/>
        </p:nvSpPr>
        <p:spPr>
          <a:xfrm>
            <a:off x="567192" y="1895250"/>
            <a:ext cx="470361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000" dirty="0"/>
              <a:t>Er á lokametrum samþykktar hjá  Orkustofnun</a:t>
            </a:r>
          </a:p>
          <a:p>
            <a:pPr marL="0" indent="0">
              <a:buNone/>
            </a:pPr>
            <a:endParaRPr lang="is-IS" sz="2000" dirty="0"/>
          </a:p>
          <a:p>
            <a:r>
              <a:rPr lang="is-IS" sz="2000" dirty="0"/>
              <a:t>Samkvæmt raforkulögum þarf að gefa út kerfisáætlun árlega</a:t>
            </a:r>
          </a:p>
          <a:p>
            <a:pPr lvl="1"/>
            <a:r>
              <a:rPr lang="is-IS" sz="1600" dirty="0"/>
              <a:t>Langtímaáætlun (10 ára) um þróun meginflutningskerfis</a:t>
            </a:r>
          </a:p>
          <a:p>
            <a:pPr lvl="1"/>
            <a:r>
              <a:rPr lang="is-IS" sz="1600" dirty="0"/>
              <a:t>Framkvæmdaáætlun til þriggja ára (heimilar framkvæmdir)</a:t>
            </a:r>
          </a:p>
          <a:p>
            <a:r>
              <a:rPr lang="is-IS" sz="2000" dirty="0"/>
              <a:t>Kerfisáætlun fellur undir lög um umhverfismat áætlana</a:t>
            </a:r>
          </a:p>
          <a:p>
            <a:pPr lvl="1"/>
            <a:r>
              <a:rPr lang="is-IS" sz="1600" dirty="0"/>
              <a:t>Umhverfisskýrsla – opið umsagnarferli</a:t>
            </a:r>
          </a:p>
          <a:p>
            <a:pPr lvl="1"/>
            <a:r>
              <a:rPr lang="is-IS" sz="1600" dirty="0"/>
              <a:t>Mat á umhverfisáhrifum valkosta byggt á fyrirliggjandi gögnum</a:t>
            </a:r>
          </a:p>
          <a:p>
            <a:pPr lvl="1"/>
            <a:r>
              <a:rPr lang="is-IS" sz="1600" dirty="0"/>
              <a:t>Undanfari mats á umhverfisáhrifum framkvæmda</a:t>
            </a:r>
          </a:p>
          <a:p>
            <a:pPr marL="0" indent="0">
              <a:buNone/>
            </a:pPr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77669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AB12FB-4350-4B66-9991-064EB8D93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41" y="1733447"/>
            <a:ext cx="6576310" cy="41823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49F1EA-17A1-E64A-9819-AAAAD972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200" dirty="0">
                <a:solidFill>
                  <a:srgbClr val="000000"/>
                </a:solidFill>
              </a:rPr>
              <a:t>10 ára áætlun um þróun meginflutningskerfis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948C90-FC40-C04A-98C8-2CF4C66C2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78" y="2189166"/>
            <a:ext cx="5872994" cy="3970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dirty="0"/>
              <a:t>Verkefni í meginflutningskerfi á 10 ára áætlun</a:t>
            </a:r>
          </a:p>
          <a:p>
            <a:pPr lvl="1"/>
            <a:r>
              <a:rPr lang="is-IS" dirty="0"/>
              <a:t>Samtengingar á Norður og Austurlandi, 3 línur</a:t>
            </a:r>
          </a:p>
          <a:p>
            <a:pPr lvl="1"/>
            <a:r>
              <a:rPr lang="is-IS" dirty="0"/>
              <a:t>Tengingar í tengslum við höfuðborgarsvæði, 4 verkefni</a:t>
            </a:r>
          </a:p>
          <a:p>
            <a:pPr lvl="1"/>
            <a:r>
              <a:rPr lang="is-IS" dirty="0"/>
              <a:t>Tenging frá Hvalfirði að Hrútafirði</a:t>
            </a:r>
          </a:p>
          <a:p>
            <a:pPr lvl="2"/>
            <a:r>
              <a:rPr lang="is-IS" dirty="0"/>
              <a:t>Fyrri áfangi í samtengingu landshluta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42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4687-EC6F-43DB-8708-3BBCE1F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 dirty="0">
                <a:solidFill>
                  <a:srgbClr val="000000"/>
                </a:solidFill>
              </a:rPr>
              <a:t>Framkvæmdaáætlun 2020-2022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14752-9C8D-41D3-8501-C3998DCD9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101" y="1690688"/>
            <a:ext cx="3331866" cy="4351336"/>
          </a:xfrm>
        </p:spPr>
        <p:txBody>
          <a:bodyPr>
            <a:normAutofit fontScale="70000" lnSpcReduction="20000"/>
          </a:bodyPr>
          <a:lstStyle/>
          <a:p>
            <a:r>
              <a:rPr lang="is-IS" dirty="0"/>
              <a:t>Fjórar stórar línuframkvæmdir í meginflutningskerfinu</a:t>
            </a:r>
          </a:p>
          <a:p>
            <a:r>
              <a:rPr lang="is-IS" dirty="0"/>
              <a:t>13 ný tengivirki víðs vegar um landið</a:t>
            </a:r>
          </a:p>
          <a:p>
            <a:r>
              <a:rPr lang="is-IS" dirty="0"/>
              <a:t>Tveir nýir afhendingarstaðir</a:t>
            </a:r>
          </a:p>
          <a:p>
            <a:r>
              <a:rPr lang="is-IS" dirty="0"/>
              <a:t>Ný fæðing inn á Suðurlandskerfið</a:t>
            </a:r>
          </a:p>
          <a:p>
            <a:r>
              <a:rPr lang="is-IS" dirty="0"/>
              <a:t>Breytingar á Höfuðborgarsvæðinu</a:t>
            </a:r>
          </a:p>
          <a:p>
            <a:r>
              <a:rPr lang="is-IS" dirty="0"/>
              <a:t>Styrkingar í svæðisbundnu flutningskerfunum</a:t>
            </a:r>
          </a:p>
          <a:p>
            <a:r>
              <a:rPr lang="is-IS" dirty="0"/>
              <a:t>Endurnýjunarverkefni</a:t>
            </a:r>
          </a:p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4968E-176A-4B91-92A3-1E9122B49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04" y="1351538"/>
            <a:ext cx="7382896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456ACE-6FC8-424D-A236-F953A96DB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53" y="312967"/>
            <a:ext cx="10515600" cy="825274"/>
          </a:xfrm>
        </p:spPr>
        <p:txBody>
          <a:bodyPr/>
          <a:lstStyle/>
          <a:p>
            <a:r>
              <a:rPr lang="is-IS" dirty="0"/>
              <a:t>Ný kynslóð byggðalínu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0E2BA6-0E5D-4165-826D-98797A210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998" y="1235255"/>
            <a:ext cx="7774855" cy="1603373"/>
          </a:xfrm>
        </p:spPr>
        <p:txBody>
          <a:bodyPr/>
          <a:lstStyle/>
          <a:p>
            <a:r>
              <a:rPr lang="is-IS" dirty="0"/>
              <a:t>Leiðin að skýrast</a:t>
            </a:r>
          </a:p>
          <a:p>
            <a:r>
              <a:rPr lang="is-IS" dirty="0"/>
              <a:t>Samtenging frá Suðurnesjum til Austurlands</a:t>
            </a:r>
          </a:p>
          <a:p>
            <a:endParaRPr lang="is-IS" dirty="0"/>
          </a:p>
          <a:p>
            <a:pPr marL="0" indent="0">
              <a:buNone/>
            </a:pPr>
            <a:endParaRPr lang="is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AE4DE-7B86-408F-B435-E31AF4BA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776" y="2707209"/>
            <a:ext cx="576121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16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9B9ECC-26C9-48B4-95D7-CFF78E60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3" y="168259"/>
            <a:ext cx="10515600" cy="825274"/>
          </a:xfrm>
        </p:spPr>
        <p:txBody>
          <a:bodyPr/>
          <a:lstStyle/>
          <a:p>
            <a:r>
              <a:rPr lang="is-IS" dirty="0"/>
              <a:t>Áframhaldandi uppbygging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B9CB83-5113-40D7-99AF-94EFC56A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647" y="1082192"/>
            <a:ext cx="3406626" cy="1479635"/>
          </a:xfrm>
        </p:spPr>
        <p:txBody>
          <a:bodyPr/>
          <a:lstStyle/>
          <a:p>
            <a:r>
              <a:rPr lang="is-IS" dirty="0"/>
              <a:t>Suðurstrandaleið</a:t>
            </a:r>
          </a:p>
          <a:p>
            <a:pPr marL="457200" lvl="1" indent="0">
              <a:buNone/>
            </a:pPr>
            <a:endParaRPr lang="is-I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A83A97D-4B00-43F7-8074-390C2C80A1B3}"/>
              </a:ext>
            </a:extLst>
          </p:cNvPr>
          <p:cNvSpPr txBox="1">
            <a:spLocks/>
          </p:cNvSpPr>
          <p:nvPr/>
        </p:nvSpPr>
        <p:spPr>
          <a:xfrm>
            <a:off x="7517006" y="1084729"/>
            <a:ext cx="3406626" cy="1479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lvl="1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lvl="2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lvl="3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lvl="4" indent="-228600" algn="l" defTabSz="914400" rtl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/>
              <a:t>Hálendisleið</a:t>
            </a:r>
          </a:p>
          <a:p>
            <a:pPr lvl="1"/>
            <a:r>
              <a:rPr lang="is-IS" dirty="0"/>
              <a:t>AC/DC</a:t>
            </a:r>
          </a:p>
          <a:p>
            <a:pPr marL="457200" lvl="1" indent="0">
              <a:buFont typeface="Arial" pitchFamily="34"/>
              <a:buNone/>
            </a:pPr>
            <a:endParaRPr lang="is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6B6A3-5603-441D-BB05-01D4A572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43" y="2730124"/>
            <a:ext cx="5097944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2AA8D-4842-409E-B9AA-38B71154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05" y="2735829"/>
            <a:ext cx="509520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1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CDF1-CC8E-4DFD-BD81-4D00A4A0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Veikleikar kerfisins koma í ljós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CD20-0760-4AB0-AC48-651F2E85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257797" cy="4351336"/>
          </a:xfrm>
        </p:spPr>
        <p:txBody>
          <a:bodyPr>
            <a:normAutofit fontScale="92500" lnSpcReduction="10000"/>
          </a:bodyPr>
          <a:lstStyle/>
          <a:p>
            <a:r>
              <a:rPr lang="is-IS" dirty="0"/>
              <a:t>Óveðrið í desember 2019 afhjúpaði ýmsa veikleika í flutnings- og dreifikerfum rafmagns</a:t>
            </a:r>
          </a:p>
          <a:p>
            <a:r>
              <a:rPr lang="is-IS" dirty="0"/>
              <a:t>Stór hluti landsins varð fyrir einhverjum áhrifum truflana á afhendingu orku </a:t>
            </a:r>
          </a:p>
          <a:p>
            <a:r>
              <a:rPr lang="is-IS" dirty="0"/>
              <a:t>Norðurland varð verst úti, en aðrir landshlutar urðu einnig fyrir áhrifum</a:t>
            </a:r>
          </a:p>
          <a:p>
            <a:r>
              <a:rPr lang="is-IS" dirty="0"/>
              <a:t>Þrátt fyrir allt, þá sluppum við ótrúlega vel</a:t>
            </a:r>
          </a:p>
          <a:p>
            <a:endParaRPr lang="is-I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AED8AF5-7C59-469F-B68A-BF683EB57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3204"/>
            <a:ext cx="5674822" cy="32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94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A694-3F35-4A7D-A76C-7C851B3F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Hvernig var undirbúningi háttað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E4036-1CDB-4650-8A05-027E563F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55273" cy="4351336"/>
          </a:xfrm>
        </p:spPr>
        <p:txBody>
          <a:bodyPr>
            <a:normAutofit lnSpcReduction="10000"/>
          </a:bodyPr>
          <a:lstStyle/>
          <a:p>
            <a:r>
              <a:rPr lang="is-IS" dirty="0"/>
              <a:t>Rauð viðvörun og allar áætlanir virkjaðar</a:t>
            </a:r>
          </a:p>
          <a:p>
            <a:pPr lvl="1"/>
            <a:r>
              <a:rPr lang="is-IS" dirty="0"/>
              <a:t>Aðgerðarstjórnun undirbúin</a:t>
            </a:r>
          </a:p>
          <a:p>
            <a:pPr lvl="1"/>
            <a:r>
              <a:rPr lang="is-IS" dirty="0"/>
              <a:t>Þjónustuaðilar og verktakar í viðbragðsstöðu</a:t>
            </a:r>
          </a:p>
          <a:p>
            <a:pPr lvl="1"/>
            <a:r>
              <a:rPr lang="is-IS" dirty="0"/>
              <a:t>Ákveðin tengivirki mönnuð</a:t>
            </a:r>
          </a:p>
          <a:p>
            <a:pPr lvl="1"/>
            <a:r>
              <a:rPr lang="is-IS" dirty="0" err="1"/>
              <a:t>Mönnun</a:t>
            </a:r>
            <a:r>
              <a:rPr lang="is-IS" dirty="0"/>
              <a:t> stjórnstöðvar og lykilkerfa aukin</a:t>
            </a:r>
          </a:p>
          <a:p>
            <a:r>
              <a:rPr lang="is-IS" dirty="0"/>
              <a:t>Tæki og efni</a:t>
            </a:r>
          </a:p>
          <a:p>
            <a:pPr lvl="1"/>
            <a:r>
              <a:rPr lang="is-IS" dirty="0"/>
              <a:t>Sérútbúin tæki og bifreiðar undirbúin</a:t>
            </a:r>
          </a:p>
          <a:p>
            <a:pPr lvl="1"/>
            <a:r>
              <a:rPr lang="is-IS" dirty="0"/>
              <a:t>Varahlutastaða yfirfarin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DF962-EBFF-4064-8691-E488F9FE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347" y="2148043"/>
            <a:ext cx="4828450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B2C1-1657-46B2-8CDD-F540D753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Afhendingaröryggi á landsbyggðinni víða ábótavant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54E31-9B61-4BF4-8E96-CADA6B1E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928357" cy="4351336"/>
          </a:xfrm>
        </p:spPr>
        <p:txBody>
          <a:bodyPr>
            <a:normAutofit fontScale="92500" lnSpcReduction="10000"/>
          </a:bodyPr>
          <a:lstStyle/>
          <a:p>
            <a:r>
              <a:rPr lang="is-IS" dirty="0"/>
              <a:t>Byggðalínan </a:t>
            </a:r>
            <a:r>
              <a:rPr lang="is-IS" dirty="0" err="1"/>
              <a:t>rofnaði</a:t>
            </a:r>
            <a:r>
              <a:rPr lang="is-IS" dirty="0"/>
              <a:t> á nokkrum stöðum</a:t>
            </a:r>
          </a:p>
          <a:p>
            <a:r>
              <a:rPr lang="is-IS" dirty="0"/>
              <a:t>Geislatengdir afhendingarstaðir fóru út</a:t>
            </a:r>
          </a:p>
          <a:p>
            <a:r>
              <a:rPr lang="is-IS" dirty="0"/>
              <a:t>Varaaflsmál ekki í lagi</a:t>
            </a:r>
          </a:p>
          <a:p>
            <a:r>
              <a:rPr lang="is-IS" dirty="0" err="1"/>
              <a:t>Selta</a:t>
            </a:r>
            <a:r>
              <a:rPr lang="is-IS" dirty="0"/>
              <a:t> skapaði vandamál í tengivirkjum</a:t>
            </a:r>
          </a:p>
          <a:p>
            <a:r>
              <a:rPr lang="is-IS" dirty="0"/>
              <a:t>Akureyri og Skagafjörður héngu inni, á bláþræði</a:t>
            </a:r>
          </a:p>
          <a:p>
            <a:r>
              <a:rPr lang="is-IS" dirty="0"/>
              <a:t>Bakki fór út í tæpa 3 tíma vegna ísingar</a:t>
            </a:r>
          </a:p>
        </p:txBody>
      </p:sp>
      <p:pic>
        <p:nvPicPr>
          <p:cNvPr id="5" name="Picture 4" descr="A picture containing indoor, table, cake, sitting&#10;&#10;Description automatically generated">
            <a:extLst>
              <a:ext uri="{FF2B5EF4-FFF2-40B4-BE49-F238E27FC236}">
                <a16:creationId xmlns:a16="http://schemas.microsoft.com/office/drawing/2014/main" id="{19D3DCE2-0221-44C8-8A4B-6896DED17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2590972"/>
            <a:ext cx="4995949" cy="28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F71D7-335D-4C75-BEFF-350A8982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Hvert er framhaldið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9527A-D86C-4E75-9A15-13794C634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461929" cy="4351336"/>
          </a:xfrm>
        </p:spPr>
        <p:txBody>
          <a:bodyPr>
            <a:normAutofit fontScale="92500" lnSpcReduction="20000"/>
          </a:bodyPr>
          <a:lstStyle/>
          <a:p>
            <a:r>
              <a:rPr lang="is-IS" sz="2400" dirty="0"/>
              <a:t>Innviðauppbygging hefur setið á hakanum á Íslandi síðustu ár</a:t>
            </a:r>
          </a:p>
          <a:p>
            <a:r>
              <a:rPr lang="is-IS" sz="2400" dirty="0"/>
              <a:t>Afhendingaröryggi er æ mikilvægari þáttur í lífsgæðum fólks</a:t>
            </a:r>
          </a:p>
          <a:p>
            <a:r>
              <a:rPr lang="is-IS" sz="2400" dirty="0"/>
              <a:t>Núverandi kerfi stenst ekki þær öryggiskröfur sem við gerum</a:t>
            </a:r>
          </a:p>
          <a:p>
            <a:r>
              <a:rPr lang="is-IS" sz="2400" dirty="0"/>
              <a:t>Halda þarf í við þróun byggðar og atvinnulífs</a:t>
            </a:r>
          </a:p>
          <a:p>
            <a:r>
              <a:rPr lang="is-IS" sz="2400" dirty="0"/>
              <a:t>Auka þarf skilvirkni til að hámarka arðsemi</a:t>
            </a:r>
          </a:p>
          <a:p>
            <a:r>
              <a:rPr lang="is-IS" sz="2400" dirty="0"/>
              <a:t>Svæðisbundin rýmd í raforkukerfinu hefur bein áhrif á þróun lífskjara</a:t>
            </a:r>
          </a:p>
          <a:p>
            <a:r>
              <a:rPr lang="is-IS" sz="2400" dirty="0"/>
              <a:t>Það er stefna stjórnvalda</a:t>
            </a:r>
          </a:p>
          <a:p>
            <a:pPr lvl="1"/>
            <a:r>
              <a:rPr lang="is-IS" sz="2000" dirty="0"/>
              <a:t>N-1 (2030 og 2040)</a:t>
            </a:r>
          </a:p>
          <a:p>
            <a:pPr marL="0" indent="0">
              <a:buNone/>
            </a:pPr>
            <a:endParaRPr lang="is-I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D03D3-C41A-4BA7-AD98-CF293D65F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61" y="1459831"/>
            <a:ext cx="3459079" cy="4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16DB-F60E-463B-9D16-80FFAC2F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Helstu áherslur í uppbyggingu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88B9-7F16-4FE1-9DFC-FCBC0C26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80212" cy="4351336"/>
          </a:xfrm>
        </p:spPr>
        <p:txBody>
          <a:bodyPr>
            <a:normAutofit fontScale="85000" lnSpcReduction="20000"/>
          </a:bodyPr>
          <a:lstStyle/>
          <a:p>
            <a:r>
              <a:rPr lang="is-IS" dirty="0"/>
              <a:t>Meginflutningskerfi</a:t>
            </a:r>
          </a:p>
          <a:p>
            <a:pPr lvl="1"/>
            <a:r>
              <a:rPr lang="is-IS" dirty="0"/>
              <a:t>Ný kynslóð byggðalínu</a:t>
            </a:r>
          </a:p>
          <a:p>
            <a:pPr lvl="1"/>
            <a:r>
              <a:rPr lang="is-IS" dirty="0"/>
              <a:t>Styrkingar á SV landi</a:t>
            </a:r>
          </a:p>
          <a:p>
            <a:pPr lvl="1"/>
            <a:r>
              <a:rPr lang="is-IS" dirty="0"/>
              <a:t>Endurnýjun – yfirbyggð tengivirki</a:t>
            </a:r>
          </a:p>
          <a:p>
            <a:r>
              <a:rPr lang="is-IS" dirty="0"/>
              <a:t>Landshlutakerfi raforku</a:t>
            </a:r>
          </a:p>
          <a:p>
            <a:pPr lvl="1"/>
            <a:r>
              <a:rPr lang="is-IS" dirty="0"/>
              <a:t>Tvítengingar afhendingarstaða</a:t>
            </a:r>
          </a:p>
          <a:p>
            <a:pPr lvl="1"/>
            <a:r>
              <a:rPr lang="is-IS" dirty="0"/>
              <a:t>Endurnýjun eldri virkja - yfirbyggð tengivirki, strenglagning</a:t>
            </a:r>
          </a:p>
          <a:p>
            <a:r>
              <a:rPr lang="is-IS" dirty="0"/>
              <a:t>Varaafl</a:t>
            </a:r>
          </a:p>
          <a:p>
            <a:pPr lvl="1"/>
            <a:r>
              <a:rPr lang="is-IS" dirty="0"/>
              <a:t>Skilgreining á því hvar ábyrgð liggur</a:t>
            </a:r>
          </a:p>
          <a:p>
            <a:pPr lvl="1"/>
            <a:r>
              <a:rPr lang="is-IS" dirty="0"/>
              <a:t>Kaup á </a:t>
            </a:r>
            <a:r>
              <a:rPr lang="is-IS" dirty="0" err="1"/>
              <a:t>færanlegu</a:t>
            </a:r>
            <a:r>
              <a:rPr lang="is-IS" dirty="0"/>
              <a:t> varaafli, </a:t>
            </a:r>
            <a:r>
              <a:rPr lang="is-IS" dirty="0" err="1"/>
              <a:t>taktísk</a:t>
            </a:r>
            <a:r>
              <a:rPr lang="is-IS" dirty="0"/>
              <a:t> staðsetning</a:t>
            </a:r>
          </a:p>
          <a:p>
            <a:r>
              <a:rPr lang="is-IS" dirty="0"/>
              <a:t>Samráðshópur 6 ráðuneyta</a:t>
            </a:r>
          </a:p>
          <a:p>
            <a:pPr lvl="1"/>
            <a:r>
              <a:rPr lang="is-IS" dirty="0"/>
              <a:t>Aðgerðaáætlun</a:t>
            </a:r>
          </a:p>
        </p:txBody>
      </p:sp>
      <p:pic>
        <p:nvPicPr>
          <p:cNvPr id="5" name="Picture 4" descr="A picture containing sitting, small, black, white&#10;&#10;Description automatically generated">
            <a:extLst>
              <a:ext uri="{FF2B5EF4-FFF2-40B4-BE49-F238E27FC236}">
                <a16:creationId xmlns:a16="http://schemas.microsoft.com/office/drawing/2014/main" id="{CEACA6EC-AA19-40D0-9E1F-473A6B1E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2" y="1690688"/>
            <a:ext cx="4893425" cy="36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1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F71D7-335D-4C75-BEFF-350A8982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Byggðalínan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9527A-D86C-4E75-9A15-13794C634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327705" cy="4351336"/>
          </a:xfrm>
        </p:spPr>
        <p:txBody>
          <a:bodyPr>
            <a:normAutofit fontScale="92500" lnSpcReduction="20000"/>
          </a:bodyPr>
          <a:lstStyle/>
          <a:p>
            <a:pPr marL="533386" indent="-457200"/>
            <a:r>
              <a:rPr lang="is-IS" dirty="0"/>
              <a:t>Núverandi byggðalína var byggð á árunum 1972-1984</a:t>
            </a:r>
          </a:p>
          <a:p>
            <a:pPr marL="990586" lvl="1" indent="-457200"/>
            <a:r>
              <a:rPr lang="is-IS" dirty="0"/>
              <a:t>Tréstaurar að mestu leyti</a:t>
            </a:r>
          </a:p>
          <a:p>
            <a:pPr marL="533386" indent="-457200"/>
            <a:r>
              <a:rPr lang="is-IS" dirty="0"/>
              <a:t>Veldur flutningstakmörkunum á milli landssvæða</a:t>
            </a:r>
          </a:p>
          <a:p>
            <a:pPr marL="990586" lvl="1" indent="-457200"/>
            <a:r>
              <a:rPr lang="is-IS" dirty="0"/>
              <a:t>Hefur áhrif á afhendingaröryggi og skilvirkni</a:t>
            </a:r>
          </a:p>
          <a:p>
            <a:pPr marL="533386" indent="-457200"/>
            <a:r>
              <a:rPr lang="is-IS" dirty="0"/>
              <a:t>Stöðugleiki kerfisins ófullnægjandi</a:t>
            </a:r>
          </a:p>
          <a:p>
            <a:pPr marL="990586" lvl="1" indent="-457200"/>
            <a:r>
              <a:rPr lang="is-IS" dirty="0"/>
              <a:t>Truflanir valda aflsveiflum sem hafa víðtæk áhrif</a:t>
            </a:r>
          </a:p>
          <a:p>
            <a:pPr marL="533386" indent="-457200"/>
            <a:r>
              <a:rPr lang="is-IS" dirty="0"/>
              <a:t>Styður ekki við áætlanir um orkuskipti</a:t>
            </a:r>
          </a:p>
        </p:txBody>
      </p:sp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2238F576-3632-4246-B749-9DE0A3ED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/>
          <a:stretch/>
        </p:blipFill>
        <p:spPr>
          <a:xfrm>
            <a:off x="6557691" y="2462462"/>
            <a:ext cx="4703866" cy="28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7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F71D7-335D-4C75-BEFF-350A8982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Ný kynslóð byggðalínu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9527A-D86C-4E75-9A15-13794C634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327705" cy="4351336"/>
          </a:xfrm>
        </p:spPr>
        <p:txBody>
          <a:bodyPr>
            <a:normAutofit lnSpcReduction="10000"/>
          </a:bodyPr>
          <a:lstStyle/>
          <a:p>
            <a:pPr marL="533386" indent="-457200"/>
            <a:r>
              <a:rPr lang="is-IS" dirty="0"/>
              <a:t>Gerð úr stálmöstrum</a:t>
            </a:r>
          </a:p>
          <a:p>
            <a:pPr marL="990586" lvl="1" indent="-457200"/>
            <a:r>
              <a:rPr lang="is-IS" dirty="0"/>
              <a:t>Brotnar síður en tréstauralínur þrátt fyrir ísingu</a:t>
            </a:r>
          </a:p>
          <a:p>
            <a:pPr marL="533386" indent="-457200"/>
            <a:r>
              <a:rPr lang="is-IS" dirty="0"/>
              <a:t>Tengir saman landshluta</a:t>
            </a:r>
          </a:p>
          <a:p>
            <a:pPr marL="990586" lvl="1" indent="-457200"/>
            <a:r>
              <a:rPr lang="is-IS" dirty="0"/>
              <a:t>Flutningsgeta fullnægjandi</a:t>
            </a:r>
          </a:p>
          <a:p>
            <a:pPr marL="533386" indent="-457200"/>
            <a:r>
              <a:rPr lang="is-IS" dirty="0"/>
              <a:t>Aukið afhendingaröryggi</a:t>
            </a:r>
          </a:p>
          <a:p>
            <a:pPr marL="990586" lvl="1" indent="-457200"/>
            <a:r>
              <a:rPr lang="is-IS" dirty="0"/>
              <a:t>Minni líkur á eyjarekstri </a:t>
            </a:r>
          </a:p>
          <a:p>
            <a:pPr marL="533386" indent="-457200"/>
            <a:r>
              <a:rPr lang="is-IS" dirty="0"/>
              <a:t>Eykur möguleika á fjölbreyttri orkuframleiðslu</a:t>
            </a:r>
          </a:p>
          <a:p>
            <a:pPr marL="990586" lvl="1" indent="-457200"/>
            <a:r>
              <a:rPr lang="is-IS" dirty="0"/>
              <a:t>Vindorka</a:t>
            </a:r>
          </a:p>
          <a:p>
            <a:pPr marL="990586" lvl="1" indent="-457200"/>
            <a:r>
              <a:rPr lang="is-IS" dirty="0"/>
              <a:t>Fjölbreytt staðsetning</a:t>
            </a:r>
          </a:p>
          <a:p>
            <a:pPr marL="990586" lvl="1" indent="-457200"/>
            <a:endParaRPr lang="is-IS" dirty="0"/>
          </a:p>
        </p:txBody>
      </p:sp>
      <p:pic>
        <p:nvPicPr>
          <p:cNvPr id="8" name="Picture 7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F6FF930D-E7C0-4207-8CF4-CAEAB13A8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07" y="2390274"/>
            <a:ext cx="4797690" cy="27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F71D7-335D-4C75-BEFF-350A8982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Staðan á SV horninu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9527A-D86C-4E75-9A15-13794C634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327705" cy="4351336"/>
          </a:xfrm>
        </p:spPr>
        <p:txBody>
          <a:bodyPr>
            <a:normAutofit/>
          </a:bodyPr>
          <a:lstStyle/>
          <a:p>
            <a:pPr marL="533386" indent="-457200"/>
            <a:r>
              <a:rPr lang="is-IS" dirty="0"/>
              <a:t>Flöskuhálsar inn til höfuðborgarinnar</a:t>
            </a:r>
          </a:p>
          <a:p>
            <a:pPr marL="533386" indent="-457200"/>
            <a:r>
              <a:rPr lang="is-IS" dirty="0"/>
              <a:t>132 kV tenging á Suðurnes hefur neikvæð áhrif á afhendingaröryggi</a:t>
            </a:r>
          </a:p>
          <a:p>
            <a:pPr marL="533386" indent="-457200"/>
            <a:r>
              <a:rPr lang="is-IS" dirty="0"/>
              <a:t>Útitengivirki sem skapa ákveðna hættu</a:t>
            </a:r>
          </a:p>
          <a:p>
            <a:pPr marL="990586" lvl="1" indent="-457200"/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17F8B-EB03-418B-BB95-00BA959F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909" y="1352865"/>
            <a:ext cx="3395766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69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L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LN" id="{96FD5E23-0E25-4561-ABC1-477E5E9D8E57}" vid="{09E58082-B0AA-47D0-A9C0-39748DC48633}"/>
    </a:ext>
  </a:extLst>
</a:theme>
</file>

<file path=ppt/theme/theme2.xml><?xml version="1.0" encoding="utf-8"?>
<a:theme xmlns:a="http://schemas.openxmlformats.org/drawingml/2006/main" name="LANDSNET-Vorfundur-temple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7896</TotalTime>
  <Words>648</Words>
  <Application>Microsoft Office PowerPoint</Application>
  <PresentationFormat>Widescreen</PresentationFormat>
  <Paragraphs>135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Proxima Nova Light</vt:lpstr>
      <vt:lpstr>Theme LN</vt:lpstr>
      <vt:lpstr>LANDSNET-Vorfundur-templete</vt:lpstr>
      <vt:lpstr>Office Theme</vt:lpstr>
      <vt:lpstr>PowerPoint Presentation</vt:lpstr>
      <vt:lpstr>Veikleikar kerfisins koma í ljós</vt:lpstr>
      <vt:lpstr>Hvernig var undirbúningi háttað</vt:lpstr>
      <vt:lpstr>Afhendingaröryggi á landsbyggðinni víða ábótavant</vt:lpstr>
      <vt:lpstr>Hvert er framhaldið</vt:lpstr>
      <vt:lpstr>Helstu áherslur í uppbyggingu</vt:lpstr>
      <vt:lpstr>Byggðalínan</vt:lpstr>
      <vt:lpstr>Ný kynslóð byggðalínu</vt:lpstr>
      <vt:lpstr>Staðan á SV horninu</vt:lpstr>
      <vt:lpstr>Kerfisáætlun Landsnets 2019-2028</vt:lpstr>
      <vt:lpstr>10 ára áætlun um þróun meginflutningskerfis </vt:lpstr>
      <vt:lpstr>Framkvæmdaáætlun 2020-2022</vt:lpstr>
      <vt:lpstr>Ný kynslóð byggðalínu</vt:lpstr>
      <vt:lpstr>Áframhaldandi uppbygging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Einar Snorri Einarsson</dc:creator>
  <cp:lastModifiedBy>Elín Sigríður Óladóttir</cp:lastModifiedBy>
  <cp:revision>95</cp:revision>
  <dcterms:created xsi:type="dcterms:W3CDTF">2018-02-25T12:04:50Z</dcterms:created>
  <dcterms:modified xsi:type="dcterms:W3CDTF">2020-06-24T07:03:08Z</dcterms:modified>
</cp:coreProperties>
</file>